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0"/>
  </p:notesMasterIdLst>
  <p:handoutMasterIdLst>
    <p:handoutMasterId r:id="rId91"/>
  </p:handoutMasterIdLst>
  <p:sldIdLst>
    <p:sldId id="335" r:id="rId2"/>
    <p:sldId id="256" r:id="rId3"/>
    <p:sldId id="257" r:id="rId4"/>
    <p:sldId id="258" r:id="rId5"/>
    <p:sldId id="320" r:id="rId6"/>
    <p:sldId id="259" r:id="rId7"/>
    <p:sldId id="260" r:id="rId8"/>
    <p:sldId id="321" r:id="rId9"/>
    <p:sldId id="261" r:id="rId10"/>
    <p:sldId id="262" r:id="rId11"/>
    <p:sldId id="263" r:id="rId12"/>
    <p:sldId id="264" r:id="rId13"/>
    <p:sldId id="409" r:id="rId14"/>
    <p:sldId id="266" r:id="rId15"/>
    <p:sldId id="323" r:id="rId16"/>
    <p:sldId id="267" r:id="rId17"/>
    <p:sldId id="325" r:id="rId18"/>
    <p:sldId id="324" r:id="rId19"/>
    <p:sldId id="398" r:id="rId20"/>
    <p:sldId id="282" r:id="rId21"/>
    <p:sldId id="283" r:id="rId22"/>
    <p:sldId id="375" r:id="rId23"/>
    <p:sldId id="376" r:id="rId24"/>
    <p:sldId id="284" r:id="rId25"/>
    <p:sldId id="290" r:id="rId26"/>
    <p:sldId id="291" r:id="rId27"/>
    <p:sldId id="295" r:id="rId28"/>
    <p:sldId id="297" r:id="rId29"/>
    <p:sldId id="296" r:id="rId30"/>
    <p:sldId id="396" r:id="rId31"/>
    <p:sldId id="407" r:id="rId32"/>
    <p:sldId id="300" r:id="rId33"/>
    <p:sldId id="408" r:id="rId34"/>
    <p:sldId id="399" r:id="rId35"/>
    <p:sldId id="400" r:id="rId36"/>
    <p:sldId id="401" r:id="rId37"/>
    <p:sldId id="402" r:id="rId38"/>
    <p:sldId id="410" r:id="rId39"/>
    <p:sldId id="411" r:id="rId40"/>
    <p:sldId id="412" r:id="rId41"/>
    <p:sldId id="413" r:id="rId42"/>
    <p:sldId id="414" r:id="rId43"/>
    <p:sldId id="415" r:id="rId44"/>
    <p:sldId id="416" r:id="rId45"/>
    <p:sldId id="490" r:id="rId46"/>
    <p:sldId id="491" r:id="rId47"/>
    <p:sldId id="417" r:id="rId48"/>
    <p:sldId id="418" r:id="rId49"/>
    <p:sldId id="421" r:id="rId50"/>
    <p:sldId id="422" r:id="rId51"/>
    <p:sldId id="423" r:id="rId52"/>
    <p:sldId id="424" r:id="rId53"/>
    <p:sldId id="425" r:id="rId54"/>
    <p:sldId id="426" r:id="rId55"/>
    <p:sldId id="427" r:id="rId56"/>
    <p:sldId id="428" r:id="rId57"/>
    <p:sldId id="429" r:id="rId58"/>
    <p:sldId id="430" r:id="rId59"/>
    <p:sldId id="431" r:id="rId60"/>
    <p:sldId id="432" r:id="rId61"/>
    <p:sldId id="433" r:id="rId62"/>
    <p:sldId id="434" r:id="rId63"/>
    <p:sldId id="435" r:id="rId64"/>
    <p:sldId id="436" r:id="rId65"/>
    <p:sldId id="437" r:id="rId66"/>
    <p:sldId id="438" r:id="rId67"/>
    <p:sldId id="439" r:id="rId68"/>
    <p:sldId id="440" r:id="rId69"/>
    <p:sldId id="441" r:id="rId70"/>
    <p:sldId id="442" r:id="rId71"/>
    <p:sldId id="443" r:id="rId72"/>
    <p:sldId id="444" r:id="rId73"/>
    <p:sldId id="445" r:id="rId74"/>
    <p:sldId id="446" r:id="rId75"/>
    <p:sldId id="447" r:id="rId76"/>
    <p:sldId id="448" r:id="rId77"/>
    <p:sldId id="460" r:id="rId78"/>
    <p:sldId id="461" r:id="rId79"/>
    <p:sldId id="463" r:id="rId80"/>
    <p:sldId id="464" r:id="rId81"/>
    <p:sldId id="465" r:id="rId82"/>
    <p:sldId id="466" r:id="rId83"/>
    <p:sldId id="467" r:id="rId84"/>
    <p:sldId id="468" r:id="rId85"/>
    <p:sldId id="469" r:id="rId86"/>
    <p:sldId id="470" r:id="rId87"/>
    <p:sldId id="483" r:id="rId88"/>
    <p:sldId id="489" r:id="rId89"/>
  </p:sldIdLst>
  <p:sldSz cx="9144000" cy="6858000" type="screen4x3"/>
  <p:notesSz cx="6997700" cy="9283700"/>
  <p:defaultTextStyle>
    <a:defPPr>
      <a:defRPr lang="en-US"/>
    </a:defPPr>
    <a:lvl1pPr algn="l" rtl="0" eaLnBrk="0" fontAlgn="base" hangingPunct="0">
      <a:spcBef>
        <a:spcPct val="0"/>
      </a:spcBef>
      <a:spcAft>
        <a:spcPct val="0"/>
      </a:spcAft>
      <a:defRPr sz="1600" kern="1200">
        <a:solidFill>
          <a:schemeClr val="tx1"/>
        </a:solidFill>
        <a:latin typeface="Helvetica"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Helvetica"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Helvetica"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Helvetica"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Helvetica" panose="020B0604020202020204" pitchFamily="34" charset="0"/>
        <a:ea typeface="ＭＳ Ｐゴシック" panose="020B0600070205080204" pitchFamily="34" charset="-128"/>
        <a:cs typeface="+mn-cs"/>
      </a:defRPr>
    </a:lvl5pPr>
    <a:lvl6pPr marL="2286000" algn="l" defTabSz="914400" rtl="0" eaLnBrk="1" latinLnBrk="0" hangingPunct="1">
      <a:defRPr sz="1600" kern="1200">
        <a:solidFill>
          <a:schemeClr val="tx1"/>
        </a:solidFill>
        <a:latin typeface="Helvetica" panose="020B0604020202020204" pitchFamily="34" charset="0"/>
        <a:ea typeface="ＭＳ Ｐゴシック" panose="020B0600070205080204" pitchFamily="34" charset="-128"/>
        <a:cs typeface="+mn-cs"/>
      </a:defRPr>
    </a:lvl6pPr>
    <a:lvl7pPr marL="2743200" algn="l" defTabSz="914400" rtl="0" eaLnBrk="1" latinLnBrk="0" hangingPunct="1">
      <a:defRPr sz="1600" kern="1200">
        <a:solidFill>
          <a:schemeClr val="tx1"/>
        </a:solidFill>
        <a:latin typeface="Helvetica" panose="020B0604020202020204" pitchFamily="34" charset="0"/>
        <a:ea typeface="ＭＳ Ｐゴシック" panose="020B0600070205080204" pitchFamily="34" charset="-128"/>
        <a:cs typeface="+mn-cs"/>
      </a:defRPr>
    </a:lvl7pPr>
    <a:lvl8pPr marL="3200400" algn="l" defTabSz="914400" rtl="0" eaLnBrk="1" latinLnBrk="0" hangingPunct="1">
      <a:defRPr sz="1600" kern="1200">
        <a:solidFill>
          <a:schemeClr val="tx1"/>
        </a:solidFill>
        <a:latin typeface="Helvetica" panose="020B0604020202020204" pitchFamily="34" charset="0"/>
        <a:ea typeface="ＭＳ Ｐゴシック" panose="020B0600070205080204" pitchFamily="34" charset="-128"/>
        <a:cs typeface="+mn-cs"/>
      </a:defRPr>
    </a:lvl8pPr>
    <a:lvl9pPr marL="3657600" algn="l" defTabSz="914400" rtl="0" eaLnBrk="1" latinLnBrk="0" hangingPunct="1">
      <a:defRPr sz="1600" kern="1200">
        <a:solidFill>
          <a:schemeClr val="tx1"/>
        </a:solidFill>
        <a:latin typeface="Helvetica"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707">
          <p15:clr>
            <a:srgbClr val="A4A3A4"/>
          </p15:clr>
        </p15:guide>
        <p15:guide id="2" pos="5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00" autoAdjust="0"/>
    <p:restoredTop sz="94660"/>
  </p:normalViewPr>
  <p:slideViewPr>
    <p:cSldViewPr snapToGrid="0">
      <p:cViewPr varScale="1">
        <p:scale>
          <a:sx n="70" d="100"/>
          <a:sy n="70" d="100"/>
        </p:scale>
        <p:origin x="1036" y="48"/>
      </p:cViewPr>
      <p:guideLst>
        <p:guide orient="horz" pos="707"/>
        <p:guide pos="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7266"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3027" tIns="46514" rIns="93027" bIns="46514" numCol="1" anchor="t" anchorCtr="0" compatLnSpc="1">
            <a:prstTxWarp prst="textNoShape">
              <a:avLst/>
            </a:prstTxWarp>
          </a:bodyPr>
          <a:lstStyle>
            <a:lvl1pPr defTabSz="930275">
              <a:defRPr sz="1300"/>
            </a:lvl1pPr>
          </a:lstStyle>
          <a:p>
            <a:pPr>
              <a:defRPr/>
            </a:pPr>
            <a:endParaRPr lang="zh-CN" altLang="zh-CN"/>
          </a:p>
        </p:txBody>
      </p:sp>
      <p:sp>
        <p:nvSpPr>
          <p:cNvPr id="267267" name="Rectangle 3"/>
          <p:cNvSpPr>
            <a:spLocks noGrp="1" noChangeArrowheads="1"/>
          </p:cNvSpPr>
          <p:nvPr>
            <p:ph type="dt" sz="quarter" idx="1"/>
          </p:nvPr>
        </p:nvSpPr>
        <p:spPr bwMode="auto">
          <a:xfrm>
            <a:off x="3965575" y="0"/>
            <a:ext cx="3032125" cy="463550"/>
          </a:xfrm>
          <a:prstGeom prst="rect">
            <a:avLst/>
          </a:prstGeom>
          <a:noFill/>
          <a:ln w="9525">
            <a:noFill/>
            <a:miter lim="800000"/>
            <a:headEnd/>
            <a:tailEnd/>
          </a:ln>
          <a:effectLst/>
        </p:spPr>
        <p:txBody>
          <a:bodyPr vert="horz" wrap="square" lIns="93027" tIns="46514" rIns="93027" bIns="46514" numCol="1" anchor="t" anchorCtr="0" compatLnSpc="1">
            <a:prstTxWarp prst="textNoShape">
              <a:avLst/>
            </a:prstTxWarp>
          </a:bodyPr>
          <a:lstStyle>
            <a:lvl1pPr algn="r" defTabSz="930275">
              <a:defRPr sz="1300"/>
            </a:lvl1pPr>
          </a:lstStyle>
          <a:p>
            <a:pPr>
              <a:defRPr/>
            </a:pPr>
            <a:endParaRPr lang="zh-CN" altLang="zh-CN"/>
          </a:p>
        </p:txBody>
      </p:sp>
      <p:sp>
        <p:nvSpPr>
          <p:cNvPr id="267268" name="Rectangle 4"/>
          <p:cNvSpPr>
            <a:spLocks noGrp="1" noChangeArrowheads="1"/>
          </p:cNvSpPr>
          <p:nvPr>
            <p:ph type="ftr" sz="quarter" idx="2"/>
          </p:nvPr>
        </p:nvSpPr>
        <p:spPr bwMode="auto">
          <a:xfrm>
            <a:off x="0" y="8820150"/>
            <a:ext cx="3032125" cy="463550"/>
          </a:xfrm>
          <a:prstGeom prst="rect">
            <a:avLst/>
          </a:prstGeom>
          <a:noFill/>
          <a:ln w="9525">
            <a:noFill/>
            <a:miter lim="800000"/>
            <a:headEnd/>
            <a:tailEnd/>
          </a:ln>
          <a:effectLst/>
        </p:spPr>
        <p:txBody>
          <a:bodyPr vert="horz" wrap="square" lIns="93027" tIns="46514" rIns="93027" bIns="46514" numCol="1" anchor="b" anchorCtr="0" compatLnSpc="1">
            <a:prstTxWarp prst="textNoShape">
              <a:avLst/>
            </a:prstTxWarp>
          </a:bodyPr>
          <a:lstStyle>
            <a:lvl1pPr defTabSz="930275">
              <a:defRPr sz="1300"/>
            </a:lvl1pPr>
          </a:lstStyle>
          <a:p>
            <a:pPr>
              <a:defRPr/>
            </a:pPr>
            <a:endParaRPr lang="zh-CN" altLang="zh-CN"/>
          </a:p>
        </p:txBody>
      </p:sp>
      <p:sp>
        <p:nvSpPr>
          <p:cNvPr id="267269" name="Rectangle 5"/>
          <p:cNvSpPr>
            <a:spLocks noGrp="1" noChangeArrowheads="1"/>
          </p:cNvSpPr>
          <p:nvPr>
            <p:ph type="sldNum" sz="quarter" idx="3"/>
          </p:nvPr>
        </p:nvSpPr>
        <p:spPr bwMode="auto">
          <a:xfrm>
            <a:off x="3965575" y="8820150"/>
            <a:ext cx="3032125" cy="463550"/>
          </a:xfrm>
          <a:prstGeom prst="rect">
            <a:avLst/>
          </a:prstGeom>
          <a:noFill/>
          <a:ln w="9525">
            <a:noFill/>
            <a:miter lim="800000"/>
            <a:headEnd/>
            <a:tailEnd/>
          </a:ln>
          <a:effectLst/>
        </p:spPr>
        <p:txBody>
          <a:bodyPr vert="horz" wrap="square" lIns="93027" tIns="46514" rIns="93027" bIns="46514" numCol="1" anchor="b" anchorCtr="0" compatLnSpc="1">
            <a:prstTxWarp prst="textNoShape">
              <a:avLst/>
            </a:prstTxWarp>
          </a:bodyPr>
          <a:lstStyle>
            <a:lvl1pPr algn="r" defTabSz="930275">
              <a:defRPr sz="1300" smtClean="0"/>
            </a:lvl1pPr>
          </a:lstStyle>
          <a:p>
            <a:pPr>
              <a:defRPr/>
            </a:pPr>
            <a:fld id="{D15BB16F-2A56-45B8-96E6-7960FF3FB99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0642"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none" lIns="93027" tIns="46514" rIns="93027" bIns="46514" numCol="1" anchor="t" anchorCtr="0" compatLnSpc="1">
            <a:prstTxWarp prst="textNoShape">
              <a:avLst/>
            </a:prstTxWarp>
          </a:bodyPr>
          <a:lstStyle>
            <a:lvl1pPr defTabSz="930275">
              <a:defRPr sz="1300"/>
            </a:lvl1pPr>
          </a:lstStyle>
          <a:p>
            <a:pPr>
              <a:defRPr/>
            </a:pPr>
            <a:endParaRPr lang="zh-CN" altLang="zh-CN"/>
          </a:p>
        </p:txBody>
      </p:sp>
      <p:sp>
        <p:nvSpPr>
          <p:cNvPr id="240643" name="Rectangle 3"/>
          <p:cNvSpPr>
            <a:spLocks noGrp="1" noChangeArrowheads="1"/>
          </p:cNvSpPr>
          <p:nvPr>
            <p:ph type="dt" idx="1"/>
          </p:nvPr>
        </p:nvSpPr>
        <p:spPr bwMode="auto">
          <a:xfrm>
            <a:off x="3965575" y="0"/>
            <a:ext cx="3032125" cy="463550"/>
          </a:xfrm>
          <a:prstGeom prst="rect">
            <a:avLst/>
          </a:prstGeom>
          <a:noFill/>
          <a:ln w="9525">
            <a:noFill/>
            <a:miter lim="800000"/>
            <a:headEnd/>
            <a:tailEnd/>
          </a:ln>
          <a:effectLst/>
        </p:spPr>
        <p:txBody>
          <a:bodyPr vert="horz" wrap="none" lIns="93027" tIns="46514" rIns="93027" bIns="46514" numCol="1" anchor="t" anchorCtr="0" compatLnSpc="1">
            <a:prstTxWarp prst="textNoShape">
              <a:avLst/>
            </a:prstTxWarp>
          </a:bodyPr>
          <a:lstStyle>
            <a:lvl1pPr algn="r" defTabSz="930275">
              <a:defRPr sz="1300"/>
            </a:lvl1pPr>
          </a:lstStyle>
          <a:p>
            <a:pPr>
              <a:defRPr/>
            </a:pPr>
            <a:endParaRPr lang="zh-CN" altLang="zh-CN"/>
          </a:p>
        </p:txBody>
      </p:sp>
      <p:sp>
        <p:nvSpPr>
          <p:cNvPr id="3076" name="Rectangle 4"/>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0645" name="Rectangle 5"/>
          <p:cNvSpPr>
            <a:spLocks noGrp="1" noChangeArrowheads="1"/>
          </p:cNvSpPr>
          <p:nvPr>
            <p:ph type="body" sz="quarter" idx="3"/>
          </p:nvPr>
        </p:nvSpPr>
        <p:spPr bwMode="auto">
          <a:xfrm>
            <a:off x="931863" y="4410075"/>
            <a:ext cx="5133975" cy="4176713"/>
          </a:xfrm>
          <a:prstGeom prst="rect">
            <a:avLst/>
          </a:prstGeom>
          <a:noFill/>
          <a:ln w="9525">
            <a:noFill/>
            <a:miter lim="800000"/>
            <a:headEnd/>
            <a:tailEnd/>
          </a:ln>
          <a:effectLst/>
        </p:spPr>
        <p:txBody>
          <a:bodyPr vert="horz" wrap="none" lIns="93027" tIns="46514" rIns="93027" bIns="4651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0646" name="Rectangle 6"/>
          <p:cNvSpPr>
            <a:spLocks noGrp="1" noChangeArrowheads="1"/>
          </p:cNvSpPr>
          <p:nvPr>
            <p:ph type="ftr" sz="quarter" idx="4"/>
          </p:nvPr>
        </p:nvSpPr>
        <p:spPr bwMode="auto">
          <a:xfrm>
            <a:off x="0" y="8820150"/>
            <a:ext cx="3032125" cy="463550"/>
          </a:xfrm>
          <a:prstGeom prst="rect">
            <a:avLst/>
          </a:prstGeom>
          <a:noFill/>
          <a:ln w="9525">
            <a:noFill/>
            <a:miter lim="800000"/>
            <a:headEnd/>
            <a:tailEnd/>
          </a:ln>
          <a:effectLst/>
        </p:spPr>
        <p:txBody>
          <a:bodyPr vert="horz" wrap="none" lIns="93027" tIns="46514" rIns="93027" bIns="46514" numCol="1" anchor="b" anchorCtr="0" compatLnSpc="1">
            <a:prstTxWarp prst="textNoShape">
              <a:avLst/>
            </a:prstTxWarp>
          </a:bodyPr>
          <a:lstStyle>
            <a:lvl1pPr defTabSz="930275">
              <a:defRPr sz="1300"/>
            </a:lvl1pPr>
          </a:lstStyle>
          <a:p>
            <a:pPr>
              <a:defRPr/>
            </a:pPr>
            <a:endParaRPr lang="zh-CN" altLang="zh-CN"/>
          </a:p>
        </p:txBody>
      </p:sp>
      <p:sp>
        <p:nvSpPr>
          <p:cNvPr id="240647" name="Rectangle 7"/>
          <p:cNvSpPr>
            <a:spLocks noGrp="1" noChangeArrowheads="1"/>
          </p:cNvSpPr>
          <p:nvPr>
            <p:ph type="sldNum" sz="quarter" idx="5"/>
          </p:nvPr>
        </p:nvSpPr>
        <p:spPr bwMode="auto">
          <a:xfrm>
            <a:off x="3965575" y="8820150"/>
            <a:ext cx="3032125" cy="463550"/>
          </a:xfrm>
          <a:prstGeom prst="rect">
            <a:avLst/>
          </a:prstGeom>
          <a:noFill/>
          <a:ln w="9525">
            <a:noFill/>
            <a:miter lim="800000"/>
            <a:headEnd/>
            <a:tailEnd/>
          </a:ln>
          <a:effectLst/>
        </p:spPr>
        <p:txBody>
          <a:bodyPr vert="horz" wrap="none" lIns="93027" tIns="46514" rIns="93027" bIns="46514" numCol="1" anchor="b" anchorCtr="0" compatLnSpc="1">
            <a:prstTxWarp prst="textNoShape">
              <a:avLst/>
            </a:prstTxWarp>
          </a:bodyPr>
          <a:lstStyle>
            <a:lvl1pPr algn="r" defTabSz="930275">
              <a:defRPr sz="1300" smtClean="0"/>
            </a:lvl1pPr>
          </a:lstStyle>
          <a:p>
            <a:pPr>
              <a:defRPr/>
            </a:pPr>
            <a:fld id="{F20955F2-A4DB-4F4D-99DE-DF1CE492F03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pitchFamily="34" charset="-128"/>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0109D55-9DB6-48E5-9480-0746EDDB4CDA}" type="slidenum">
              <a:rPr lang="en-US" altLang="zh-CN" sz="1300"/>
              <a:pPr/>
              <a:t>1</a:t>
            </a:fld>
            <a:endParaRPr lang="en-US" altLang="zh-CN" sz="1300"/>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20171A0-2705-4BFC-A2B4-93ACAE3F5D67}" type="slidenum">
              <a:rPr lang="en-US" altLang="zh-CN" sz="1300"/>
              <a:pPr/>
              <a:t>10</a:t>
            </a:fld>
            <a:endParaRPr lang="en-US" altLang="zh-CN" sz="130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499B9317-74E7-44F9-88D2-29A6B23C3F47}" type="slidenum">
              <a:rPr lang="en-US" altLang="zh-CN" sz="1300"/>
              <a:pPr/>
              <a:t>11</a:t>
            </a:fld>
            <a:endParaRPr lang="en-US" altLang="zh-CN" sz="1300"/>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F1D7F2A-3ADE-4498-8CD2-018BD7A30F64}" type="slidenum">
              <a:rPr lang="en-US" altLang="zh-CN" sz="1300"/>
              <a:pPr/>
              <a:t>12</a:t>
            </a:fld>
            <a:endParaRPr lang="en-US" altLang="zh-CN" sz="130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A50E8864-F997-473D-856C-CB9C9C8AA076}" type="slidenum">
              <a:rPr lang="en-US" altLang="zh-CN" sz="1300"/>
              <a:pPr/>
              <a:t>13</a:t>
            </a:fld>
            <a:endParaRPr lang="en-US" altLang="zh-CN" sz="130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A450D147-0A0D-4094-8216-CE863788FB36}" type="slidenum">
              <a:rPr lang="en-US" altLang="zh-CN" sz="1300"/>
              <a:pPr/>
              <a:t>14</a:t>
            </a:fld>
            <a:endParaRPr lang="en-US" altLang="zh-CN" sz="130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FF2F5914-AF9F-4A7E-8526-85211DA9A89B}" type="slidenum">
              <a:rPr lang="en-US" altLang="zh-CN" sz="1300"/>
              <a:pPr/>
              <a:t>15</a:t>
            </a:fld>
            <a:endParaRPr lang="en-US" altLang="zh-CN" sz="130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F34BFA6-CF91-4CE9-AF03-49EA16FEAEE7}" type="slidenum">
              <a:rPr lang="en-US" altLang="zh-CN" sz="1300"/>
              <a:pPr/>
              <a:t>16</a:t>
            </a:fld>
            <a:endParaRPr lang="en-US" altLang="zh-CN" sz="130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46D10548-985F-4CF6-8378-70BD66FB7904}" type="slidenum">
              <a:rPr lang="en-US" altLang="zh-CN" sz="1300"/>
              <a:pPr/>
              <a:t>17</a:t>
            </a:fld>
            <a:endParaRPr lang="en-US" altLang="zh-CN" sz="130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D81B49D2-6EEA-4582-A4C3-926AD2B0F783}" type="slidenum">
              <a:rPr lang="en-US" altLang="zh-CN" sz="1300"/>
              <a:pPr/>
              <a:t>18</a:t>
            </a:fld>
            <a:endParaRPr lang="en-US" altLang="zh-CN" sz="130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5501387C-2ED5-420D-B48E-7B30752CF950}" type="slidenum">
              <a:rPr lang="en-US" altLang="zh-CN" sz="1300"/>
              <a:pPr/>
              <a:t>20</a:t>
            </a:fld>
            <a:endParaRPr lang="en-US" altLang="zh-CN" sz="130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4649E0D-0B51-4961-85B2-DD3CEF9DB162}" type="slidenum">
              <a:rPr lang="en-US" altLang="zh-CN" sz="1300"/>
              <a:pPr/>
              <a:t>2</a:t>
            </a:fld>
            <a:endParaRPr lang="en-US" altLang="zh-CN" sz="1300"/>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6965C363-696F-4DC3-847A-CC73B3EADBD0}" type="slidenum">
              <a:rPr lang="en-US" altLang="zh-CN" sz="1300"/>
              <a:pPr/>
              <a:t>21</a:t>
            </a:fld>
            <a:endParaRPr lang="en-US" altLang="zh-CN" sz="13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8982AD4-5B59-43C2-A75D-E20EF392C56E}" type="slidenum">
              <a:rPr lang="en-US" altLang="zh-CN" sz="1300"/>
              <a:pPr/>
              <a:t>22</a:t>
            </a:fld>
            <a:endParaRPr lang="en-US" altLang="zh-CN" sz="130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8B0FABF-FBA4-437F-B546-1C3DBDC02FA4}" type="slidenum">
              <a:rPr lang="en-US" altLang="zh-CN" sz="1300"/>
              <a:pPr/>
              <a:t>23</a:t>
            </a:fld>
            <a:endParaRPr lang="en-US" altLang="zh-CN" sz="130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401E6AB9-7EC8-4226-83F9-D50CC650EFC7}" type="slidenum">
              <a:rPr lang="en-US" altLang="zh-CN" sz="1300"/>
              <a:pPr/>
              <a:t>24</a:t>
            </a:fld>
            <a:endParaRPr lang="en-US" altLang="zh-CN" sz="130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360CA51-A8C1-4391-B73F-140876557406}" type="slidenum">
              <a:rPr lang="en-US" altLang="zh-CN" sz="1300"/>
              <a:pPr/>
              <a:t>25</a:t>
            </a:fld>
            <a:endParaRPr lang="en-US" altLang="zh-CN" sz="130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27EE7A4-D031-4BDC-9C8D-AB4FA62C756C}" type="slidenum">
              <a:rPr lang="en-US" altLang="zh-CN" sz="1300"/>
              <a:pPr/>
              <a:t>26</a:t>
            </a:fld>
            <a:endParaRPr lang="en-US" altLang="zh-CN" sz="130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5590619-07A9-4ECC-9437-D073122A7B77}" type="slidenum">
              <a:rPr lang="en-US" altLang="zh-CN" sz="1300"/>
              <a:pPr/>
              <a:t>27</a:t>
            </a:fld>
            <a:endParaRPr lang="en-US" altLang="zh-CN" sz="13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DB927B91-021C-4543-AF69-93F5FA3CD09F}" type="slidenum">
              <a:rPr lang="en-US" altLang="zh-CN" sz="1300"/>
              <a:pPr/>
              <a:t>28</a:t>
            </a:fld>
            <a:endParaRPr lang="en-US" altLang="zh-CN" sz="130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18EC5A5-8A73-4F05-9E60-05453B4E14BD}" type="slidenum">
              <a:rPr lang="en-US" altLang="zh-CN" sz="1300"/>
              <a:pPr/>
              <a:t>29</a:t>
            </a:fld>
            <a:endParaRPr lang="en-US" altLang="zh-CN" sz="130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DA6DE1D1-6AB5-409A-BF06-8A2C3A0B8EB9}" type="slidenum">
              <a:rPr lang="en-US" altLang="zh-CN" sz="1300"/>
              <a:pPr/>
              <a:t>30</a:t>
            </a:fld>
            <a:endParaRPr lang="en-US" altLang="zh-CN" sz="130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009B8F3C-4677-4B67-805C-167E36624F1B}" type="slidenum">
              <a:rPr lang="en-US" altLang="zh-CN" sz="1300"/>
              <a:pPr/>
              <a:t>3</a:t>
            </a:fld>
            <a:endParaRPr lang="en-US" altLang="zh-CN" sz="1300"/>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6EC6B83F-718B-4796-B4EC-AE9EA5B00B60}" type="slidenum">
              <a:rPr lang="en-US" altLang="zh-CN" sz="1300"/>
              <a:pPr/>
              <a:t>32</a:t>
            </a:fld>
            <a:endParaRPr lang="en-US" altLang="zh-CN" sz="13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4ECE0C2F-0C85-4516-B424-F6A45EB5D820}" type="slidenum">
              <a:rPr lang="en-US" altLang="zh-CN" sz="1300"/>
              <a:pPr algn="r"/>
              <a:t>34</a:t>
            </a:fld>
            <a:endParaRPr lang="en-US" altLang="zh-CN" sz="130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F766AE05-23CE-4655-860C-0C92DDF5F9ED}" type="slidenum">
              <a:rPr lang="en-US" altLang="zh-CN" sz="1300"/>
              <a:pPr algn="r"/>
              <a:t>35</a:t>
            </a:fld>
            <a:endParaRPr lang="en-US" altLang="zh-CN" sz="130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05E54990-4ED0-4259-B85F-F7EA3FED4D20}" type="slidenum">
              <a:rPr lang="en-US" altLang="zh-CN" sz="1300"/>
              <a:pPr algn="r"/>
              <a:t>36</a:t>
            </a:fld>
            <a:endParaRPr lang="en-US" altLang="zh-CN" sz="130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9B79DD62-829A-408E-8500-96A0D4634B6A}" type="slidenum">
              <a:rPr lang="en-US" altLang="zh-CN" sz="1300"/>
              <a:pPr algn="r"/>
              <a:t>37</a:t>
            </a:fld>
            <a:endParaRPr lang="en-US" altLang="zh-CN" sz="130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6190253-730C-4448-8746-D6608D8C8269}" type="slidenum">
              <a:rPr lang="en-US" altLang="zh-CN" sz="1200"/>
              <a:pPr/>
              <a:t>38</a:t>
            </a:fld>
            <a:endParaRPr lang="en-US" altLang="zh-CN" sz="120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DCC9B79D-1B50-46A7-B6F2-CDE4898D38B9}" type="slidenum">
              <a:rPr lang="en-US" altLang="zh-CN" sz="1200"/>
              <a:pPr/>
              <a:t>39</a:t>
            </a:fld>
            <a:endParaRPr lang="en-US" altLang="zh-CN" sz="120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075A6E8-8B40-42F4-BCC5-0132785B93DA}" type="slidenum">
              <a:rPr lang="en-US" altLang="zh-CN" sz="1200"/>
              <a:pPr/>
              <a:t>40</a:t>
            </a:fld>
            <a:endParaRPr lang="en-US" altLang="zh-CN" sz="120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F89F2DA2-CDF6-43BF-B4E1-CEB3135F539D}" type="slidenum">
              <a:rPr lang="en-US" altLang="zh-CN" sz="1200"/>
              <a:pPr/>
              <a:t>41</a:t>
            </a:fld>
            <a:endParaRPr lang="en-US" altLang="zh-CN" sz="12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5E17EA95-1976-4F5F-88BC-43EC959BC304}" type="slidenum">
              <a:rPr lang="en-US" altLang="zh-CN" sz="1200"/>
              <a:pPr/>
              <a:t>42</a:t>
            </a:fld>
            <a:endParaRPr lang="en-US" altLang="zh-CN" sz="120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6954CF1-5F7F-4D67-99A8-AB8C2D103124}" type="slidenum">
              <a:rPr lang="en-US" altLang="zh-CN" sz="1300"/>
              <a:pPr/>
              <a:t>4</a:t>
            </a:fld>
            <a:endParaRPr lang="en-US" altLang="zh-CN" sz="13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61924B8-BA3D-4312-8337-B1E25D200239}" type="slidenum">
              <a:rPr lang="en-US" altLang="zh-CN" sz="1200"/>
              <a:pPr/>
              <a:t>43</a:t>
            </a:fld>
            <a:endParaRPr lang="en-US" altLang="zh-CN" sz="120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A32A2CB-DA87-44BC-8F10-C638EDD8BE39}" type="slidenum">
              <a:rPr lang="en-US" altLang="zh-CN" sz="1200"/>
              <a:pPr/>
              <a:t>44</a:t>
            </a:fld>
            <a:endParaRPr lang="en-US" altLang="zh-CN" sz="120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D8A2BE49-70D9-4893-AC91-38B46E1596D1}" type="slidenum">
              <a:rPr lang="en-US" altLang="zh-CN" sz="1200"/>
              <a:pPr/>
              <a:t>45</a:t>
            </a:fld>
            <a:endParaRPr lang="en-US" altLang="zh-CN" sz="120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464A2326-B845-4A5E-85D9-DFA6B7E484C4}" type="slidenum">
              <a:rPr lang="en-US" altLang="zh-CN" sz="1200"/>
              <a:pPr/>
              <a:t>46</a:t>
            </a:fld>
            <a:endParaRPr lang="en-US" altLang="zh-CN" sz="120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F65260F4-E145-47CA-A492-91640A4D710F}" type="slidenum">
              <a:rPr lang="en-US" altLang="zh-CN" sz="1200"/>
              <a:pPr algn="r"/>
              <a:t>47</a:t>
            </a:fld>
            <a:endParaRPr lang="en-US" altLang="zh-CN" sz="120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8280EDA3-B5B7-4DF4-81FF-8C8CE10425F4}" type="slidenum">
              <a:rPr lang="en-US" altLang="zh-CN" sz="1200"/>
              <a:pPr algn="r"/>
              <a:t>48</a:t>
            </a:fld>
            <a:endParaRPr lang="en-US" altLang="zh-CN" sz="120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D45CD0A5-D460-44CA-9B4B-462183277A48}" type="slidenum">
              <a:rPr lang="en-US" altLang="zh-CN" sz="1200"/>
              <a:pPr/>
              <a:t>49</a:t>
            </a:fld>
            <a:endParaRPr lang="en-US" altLang="zh-CN" sz="120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8D669D1-337F-4570-AEFD-4DBE56219520}" type="slidenum">
              <a:rPr lang="en-US" altLang="zh-CN" sz="1200"/>
              <a:pPr/>
              <a:t>50</a:t>
            </a:fld>
            <a:endParaRPr lang="en-US" altLang="zh-CN" sz="120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5C572DE3-DE36-40C0-BA0F-ED5A88C005BE}" type="slidenum">
              <a:rPr lang="en-US" altLang="zh-CN" sz="1200"/>
              <a:pPr/>
              <a:t>51</a:t>
            </a:fld>
            <a:endParaRPr lang="en-US" altLang="zh-CN" sz="120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4163AF71-7FA5-40A7-AED2-CAF57A4565F4}" type="slidenum">
              <a:rPr lang="en-US" altLang="zh-CN" sz="1200"/>
              <a:pPr/>
              <a:t>52</a:t>
            </a:fld>
            <a:endParaRPr lang="en-US" altLang="zh-CN" sz="120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3275E16-5959-4AC6-8F7C-BBCE0A63F164}" type="slidenum">
              <a:rPr lang="en-US" altLang="zh-CN" sz="1300"/>
              <a:pPr/>
              <a:t>5</a:t>
            </a:fld>
            <a:endParaRPr lang="en-US" altLang="zh-CN" sz="1300"/>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8E3A416-29F9-48D0-9743-EFC637316094}" type="slidenum">
              <a:rPr lang="en-US" altLang="zh-CN" sz="1200"/>
              <a:pPr/>
              <a:t>54</a:t>
            </a:fld>
            <a:endParaRPr lang="en-US" altLang="zh-CN" sz="120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DC6D983-3857-4075-999C-D782F582F8E7}" type="slidenum">
              <a:rPr lang="en-US" altLang="zh-CN" sz="1200"/>
              <a:pPr/>
              <a:t>55</a:t>
            </a:fld>
            <a:endParaRPr lang="en-US" altLang="zh-CN" sz="12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6DA4F34E-9E73-44DC-A3B3-0321E9B636FD}" type="slidenum">
              <a:rPr lang="en-US" altLang="zh-CN" sz="1200"/>
              <a:pPr/>
              <a:t>56</a:t>
            </a:fld>
            <a:endParaRPr lang="en-US" altLang="zh-CN" sz="120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04DDADC6-72DE-4FC9-9C44-9124000D2870}" type="slidenum">
              <a:rPr lang="en-US" altLang="zh-CN" sz="1200"/>
              <a:pPr/>
              <a:t>58</a:t>
            </a:fld>
            <a:endParaRPr lang="en-US" altLang="zh-CN" sz="120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3A15204-EA11-49FF-B342-508764797579}" type="slidenum">
              <a:rPr lang="en-US" altLang="zh-CN" sz="1200"/>
              <a:pPr/>
              <a:t>59</a:t>
            </a:fld>
            <a:endParaRPr lang="en-US" altLang="zh-CN" sz="120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9462F43-47CF-4310-926D-6A7C055E8A55}" type="slidenum">
              <a:rPr lang="en-US" altLang="zh-CN" sz="1200"/>
              <a:pPr/>
              <a:t>60</a:t>
            </a:fld>
            <a:endParaRPr lang="en-US" altLang="zh-CN" sz="120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F098A7BD-7B9D-4975-978D-DFDDE024565C}" type="slidenum">
              <a:rPr lang="en-US" altLang="zh-CN" sz="1200"/>
              <a:pPr/>
              <a:t>63</a:t>
            </a:fld>
            <a:endParaRPr lang="en-US" altLang="zh-CN" sz="120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CA8D01A-B479-4AE9-8054-E82303130F7B}" type="slidenum">
              <a:rPr lang="en-US" altLang="zh-CN" sz="1200"/>
              <a:pPr/>
              <a:t>64</a:t>
            </a:fld>
            <a:endParaRPr lang="en-US" altLang="zh-CN" sz="120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58572D9-D4F5-41E7-8E0F-48047C8FA19E}" type="slidenum">
              <a:rPr lang="en-US" altLang="zh-CN" sz="1200"/>
              <a:pPr/>
              <a:t>65</a:t>
            </a:fld>
            <a:endParaRPr lang="en-US" altLang="zh-CN" sz="120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A3FDD300-75A4-4A89-A5CE-B6DBBD7C96C3}" type="slidenum">
              <a:rPr lang="en-US" altLang="zh-CN" sz="1200"/>
              <a:pPr/>
              <a:t>66</a:t>
            </a:fld>
            <a:endParaRPr lang="en-US" altLang="zh-CN" sz="120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F8389EC-0272-4404-97E3-050A5CFB13BA}" type="slidenum">
              <a:rPr lang="en-US" altLang="zh-CN" sz="1300"/>
              <a:pPr/>
              <a:t>6</a:t>
            </a:fld>
            <a:endParaRPr lang="en-US" altLang="zh-CN" sz="130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D2F6BD5C-7A53-4E45-A7E2-B4F737440C88}" type="slidenum">
              <a:rPr lang="en-US" altLang="zh-CN" sz="1200"/>
              <a:pPr/>
              <a:t>68</a:t>
            </a:fld>
            <a:endParaRPr lang="en-US" altLang="zh-CN" sz="1200"/>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CD3F067-8AED-47CA-8DA7-2B9BA9417F71}" type="slidenum">
              <a:rPr lang="en-US" altLang="zh-CN" sz="1200"/>
              <a:pPr/>
              <a:t>69</a:t>
            </a:fld>
            <a:endParaRPr lang="en-US" altLang="zh-CN" sz="1200"/>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F5B634D9-06EF-4BC8-845A-FF29CD4B6AC1}" type="slidenum">
              <a:rPr lang="en-US" altLang="zh-CN" sz="1200"/>
              <a:pPr/>
              <a:t>70</a:t>
            </a:fld>
            <a:endParaRPr lang="en-US" altLang="zh-CN" sz="1200"/>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A4F77807-500F-4D3F-B1F5-191DF1EBA992}" type="slidenum">
              <a:rPr lang="en-US" altLang="zh-CN" sz="1200"/>
              <a:pPr/>
              <a:t>71</a:t>
            </a:fld>
            <a:endParaRPr lang="en-US" altLang="zh-CN" sz="1200"/>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0E04D89D-9703-4BF6-8EB4-A1E671D77B0B}" type="slidenum">
              <a:rPr lang="en-US" altLang="zh-CN" sz="1200"/>
              <a:pPr/>
              <a:t>72</a:t>
            </a:fld>
            <a:endParaRPr lang="en-US" altLang="zh-CN" sz="1200"/>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5E38D0F-E7CC-4F49-B6D0-2C939BAEFA4B}" type="slidenum">
              <a:rPr lang="en-US" altLang="zh-CN" sz="1200"/>
              <a:pPr/>
              <a:t>73</a:t>
            </a:fld>
            <a:endParaRPr lang="en-US" altLang="zh-CN" sz="120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236854B0-1DDC-4DDA-B8F4-663CD498BB9F}" type="slidenum">
              <a:rPr lang="en-US" altLang="zh-CN" sz="1200"/>
              <a:pPr algn="r"/>
              <a:t>74</a:t>
            </a:fld>
            <a:endParaRPr lang="en-US" altLang="zh-CN" sz="120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F960BBBB-B64E-4A65-9234-DB3A56C25F37}" type="slidenum">
              <a:rPr lang="en-US" altLang="zh-CN" sz="1200"/>
              <a:pPr/>
              <a:t>75</a:t>
            </a:fld>
            <a:endParaRPr lang="en-US" altLang="zh-CN" sz="120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F003BB5-31AC-4BD7-9C50-4442E3E3EA7A}" type="slidenum">
              <a:rPr lang="en-US" altLang="zh-CN" sz="1200"/>
              <a:pPr/>
              <a:t>76</a:t>
            </a:fld>
            <a:endParaRPr lang="en-US" altLang="zh-CN" sz="1200"/>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859E65D-0E2A-4247-A7E4-6FE131D822C2}" type="slidenum">
              <a:rPr lang="en-US" altLang="zh-CN" sz="1200"/>
              <a:pPr/>
              <a:t>77</a:t>
            </a:fld>
            <a:endParaRPr lang="en-US" altLang="zh-CN" sz="1200"/>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8787D3E-9DE5-4BB4-A706-E7FCE1B12521}" type="slidenum">
              <a:rPr lang="en-US" altLang="zh-CN" sz="1300"/>
              <a:pPr/>
              <a:t>7</a:t>
            </a:fld>
            <a:endParaRPr lang="en-US" altLang="zh-CN" sz="13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0EDD77F2-DC3A-4536-A00D-E9046E52A37F}" type="slidenum">
              <a:rPr lang="en-US" altLang="zh-CN" sz="1200"/>
              <a:pPr/>
              <a:t>78</a:t>
            </a:fld>
            <a:endParaRPr lang="en-US" altLang="zh-CN" sz="1200"/>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6A2C57D4-BC29-4538-A540-3806186537E5}" type="slidenum">
              <a:rPr lang="en-US" altLang="zh-CN" sz="1200"/>
              <a:pPr/>
              <a:t>79</a:t>
            </a:fld>
            <a:endParaRPr lang="en-US" altLang="zh-CN" sz="1200"/>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F212866E-EA57-42AC-ABFD-F2DC5289B59D}" type="slidenum">
              <a:rPr lang="en-US" altLang="zh-CN" sz="1200"/>
              <a:pPr/>
              <a:t>80</a:t>
            </a:fld>
            <a:endParaRPr lang="en-US" altLang="zh-CN" sz="1200"/>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3CA311C-E3D3-4EDF-981E-FD6478C746FE}" type="slidenum">
              <a:rPr lang="en-US" altLang="zh-CN" sz="1200"/>
              <a:pPr/>
              <a:t>81</a:t>
            </a:fld>
            <a:endParaRPr lang="en-US" altLang="zh-CN" sz="120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4B356ECD-C6B8-4862-9252-6336EE28606F}" type="slidenum">
              <a:rPr lang="en-US" altLang="zh-CN" sz="1200"/>
              <a:pPr/>
              <a:t>82</a:t>
            </a:fld>
            <a:endParaRPr lang="en-US" altLang="zh-CN" sz="1200"/>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5012BA4-8F5B-4834-AEFA-DCA6B3AB17CD}" type="slidenum">
              <a:rPr lang="en-US" altLang="zh-CN" sz="1200"/>
              <a:pPr/>
              <a:t>83</a:t>
            </a:fld>
            <a:endParaRPr lang="en-US" altLang="zh-CN" sz="1200"/>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5604AB1F-5BBA-4FBE-998E-8029A53669FB}" type="slidenum">
              <a:rPr lang="en-US" altLang="zh-CN" sz="1200"/>
              <a:pPr/>
              <a:t>84</a:t>
            </a:fld>
            <a:endParaRPr lang="en-US" altLang="zh-CN" sz="1200"/>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56860693-AB45-4C28-BA23-321C88295045}" type="slidenum">
              <a:rPr lang="en-US" altLang="zh-CN" sz="1200"/>
              <a:pPr/>
              <a:t>85</a:t>
            </a:fld>
            <a:endParaRPr lang="en-US" altLang="zh-CN" sz="1200"/>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D97E7C4-74A7-46C7-9631-7110BA31B8CA}" type="slidenum">
              <a:rPr lang="en-US" altLang="zh-CN" sz="1200"/>
              <a:pPr/>
              <a:t>86</a:t>
            </a:fld>
            <a:endParaRPr lang="en-US" altLang="zh-CN" sz="1200"/>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6CD9CCAF-04DD-47A8-A41E-5BF8D72E5342}" type="slidenum">
              <a:rPr lang="en-US" altLang="zh-CN" sz="1200"/>
              <a:pPr/>
              <a:t>87</a:t>
            </a:fld>
            <a:endParaRPr lang="en-US" altLang="zh-CN" sz="1200"/>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549B26F-66A9-4767-B999-3917A446F501}" type="slidenum">
              <a:rPr lang="en-US" altLang="zh-CN" sz="1300"/>
              <a:pPr/>
              <a:t>8</a:t>
            </a:fld>
            <a:endParaRPr lang="en-US" altLang="zh-CN" sz="13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D335C550-2B4F-4326-8CE6-DF446367688E}" type="slidenum">
              <a:rPr lang="en-US" altLang="zh-CN" sz="1200"/>
              <a:pPr/>
              <a:t>88</a:t>
            </a:fld>
            <a:endParaRPr lang="en-US" altLang="zh-CN" sz="1200"/>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ABA25197-576C-410F-A8DF-056B544C216B}" type="slidenum">
              <a:rPr lang="en-US" altLang="zh-CN" sz="1300"/>
              <a:pPr/>
              <a:t>9</a:t>
            </a:fld>
            <a:endParaRPr lang="en-US" altLang="zh-CN" sz="130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2674938" y="5726113"/>
            <a:ext cx="3694112"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itchFamily="34" charset="0"/>
                <a:ea typeface="ＭＳ Ｐゴシック" pitchFamily="34" charset="-128"/>
              </a:defRPr>
            </a:lvl1pPr>
            <a:lvl2pPr marL="742950" indent="-285750">
              <a:defRPr sz="1600">
                <a:solidFill>
                  <a:schemeClr val="tx1"/>
                </a:solidFill>
                <a:latin typeface="Helvetica" pitchFamily="34" charset="0"/>
                <a:ea typeface="ＭＳ Ｐゴシック" pitchFamily="34" charset="-128"/>
              </a:defRPr>
            </a:lvl2pPr>
            <a:lvl3pPr marL="1143000" indent="-228600">
              <a:defRPr sz="1600">
                <a:solidFill>
                  <a:schemeClr val="tx1"/>
                </a:solidFill>
                <a:latin typeface="Helvetica" pitchFamily="34" charset="0"/>
                <a:ea typeface="ＭＳ Ｐゴシック" pitchFamily="34" charset="-128"/>
              </a:defRPr>
            </a:lvl3pPr>
            <a:lvl4pPr marL="1600200" indent="-228600">
              <a:defRPr sz="1600">
                <a:solidFill>
                  <a:schemeClr val="tx1"/>
                </a:solidFill>
                <a:latin typeface="Helvetica" pitchFamily="34" charset="0"/>
                <a:ea typeface="ＭＳ Ｐゴシック" pitchFamily="34" charset="-128"/>
              </a:defRPr>
            </a:lvl4pPr>
            <a:lvl5pPr marL="2057400" indent="-228600">
              <a:defRPr sz="1600">
                <a:solidFill>
                  <a:schemeClr val="tx1"/>
                </a:solidFill>
                <a:latin typeface="Helvetica"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Helvetica"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Helvetica"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Helvetica"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Helvetica" pitchFamily="34" charset="0"/>
                <a:ea typeface="ＭＳ Ｐゴシック" pitchFamily="34" charset="-128"/>
              </a:defRPr>
            </a:lvl9pPr>
          </a:lstStyle>
          <a:p>
            <a:pPr algn="ctr">
              <a:spcBef>
                <a:spcPct val="50000"/>
              </a:spcBef>
              <a:defRPr/>
            </a:pPr>
            <a:r>
              <a:rPr lang="en-US" altLang="zh-CN" b="1" smtClean="0">
                <a:solidFill>
                  <a:srgbClr val="CC3300"/>
                </a:solidFill>
              </a:rPr>
              <a:t>Database System Concepts, 6</a:t>
            </a:r>
            <a:r>
              <a:rPr lang="en-US" altLang="zh-CN" b="1" baseline="30000" smtClean="0">
                <a:solidFill>
                  <a:srgbClr val="CC3300"/>
                </a:solidFill>
              </a:rPr>
              <a:t>th</a:t>
            </a:r>
            <a:r>
              <a:rPr lang="en-US" altLang="zh-CN" b="1" smtClean="0">
                <a:solidFill>
                  <a:srgbClr val="CC3300"/>
                </a:solidFill>
              </a:rPr>
              <a:t> Ed</a:t>
            </a:r>
            <a:r>
              <a:rPr lang="en-US" altLang="zh-CN" smtClean="0">
                <a:solidFill>
                  <a:srgbClr val="CC3300"/>
                </a:solidFill>
              </a:rPr>
              <a:t>.</a:t>
            </a:r>
          </a:p>
          <a:p>
            <a:pPr algn="ctr">
              <a:spcBef>
                <a:spcPct val="50000"/>
              </a:spcBef>
              <a:defRPr/>
            </a:pPr>
            <a:r>
              <a:rPr lang="en-US" altLang="zh-CN" sz="1200" b="1" smtClean="0">
                <a:solidFill>
                  <a:srgbClr val="CC3300"/>
                </a:solidFill>
              </a:rPr>
              <a:t>©Silberschatz, Korth and Sudarshan</a:t>
            </a:r>
            <a:br>
              <a:rPr lang="en-US" altLang="zh-CN" sz="1200" b="1" smtClean="0">
                <a:solidFill>
                  <a:srgbClr val="CC3300"/>
                </a:solidFill>
              </a:rPr>
            </a:br>
            <a:r>
              <a:rPr lang="en-US" altLang="zh-CN" sz="1200" b="1" smtClean="0">
                <a:solidFill>
                  <a:srgbClr val="CC3300"/>
                </a:solidFill>
              </a:rPr>
              <a:t>See </a:t>
            </a:r>
            <a:r>
              <a:rPr lang="en-US" altLang="zh-CN" sz="1200" b="1" smtClean="0">
                <a:solidFill>
                  <a:srgbClr val="CC3300"/>
                </a:solidFill>
                <a:hlinkClick r:id="rId2"/>
              </a:rPr>
              <a:t>www.db-book.com</a:t>
            </a:r>
            <a:r>
              <a:rPr lang="en-US" altLang="zh-CN" sz="1200" b="1" smtClean="0">
                <a:solidFill>
                  <a:srgbClr val="CC3300"/>
                </a:solidFill>
              </a:rPr>
              <a:t> for conditions on re-use </a:t>
            </a:r>
          </a:p>
        </p:txBody>
      </p:sp>
      <p:pic>
        <p:nvPicPr>
          <p:cNvPr id="5"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2238"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026" name="Rectangle 2"/>
          <p:cNvSpPr>
            <a:spLocks noGrp="1" noChangeArrowheads="1"/>
          </p:cNvSpPr>
          <p:nvPr>
            <p:ph type="ctrTitle"/>
          </p:nvPr>
        </p:nvSpPr>
        <p:spPr>
          <a:xfrm>
            <a:off x="685800" y="2286000"/>
            <a:ext cx="7772400" cy="1143000"/>
          </a:xfrm>
        </p:spPr>
        <p:txBody>
          <a:bodyPr/>
          <a:lstStyle>
            <a:lvl1pPr>
              <a:defRPr>
                <a:solidFill>
                  <a:srgbClr val="CC3300"/>
                </a:solidFill>
              </a:defRPr>
            </a:lvl1pPr>
          </a:lstStyle>
          <a:p>
            <a:r>
              <a:rPr lang="en-US"/>
              <a:t>Click to edit Master title style</a:t>
            </a:r>
          </a:p>
        </p:txBody>
      </p:sp>
      <p:sp>
        <p:nvSpPr>
          <p:cNvPr id="513027" name="Rectangle 3"/>
          <p:cNvSpPr>
            <a:spLocks noGrp="1" noChangeArrowheads="1"/>
          </p:cNvSpPr>
          <p:nvPr>
            <p:ph type="subTitle" idx="1"/>
          </p:nvPr>
        </p:nvSpPr>
        <p:spPr>
          <a:xfrm>
            <a:off x="1371600" y="3886200"/>
            <a:ext cx="6400800" cy="1752600"/>
          </a:xfrm>
        </p:spPr>
        <p:txBody>
          <a:bodyPr/>
          <a:lstStyle>
            <a:lvl1pPr marL="0" indent="0" algn="ctr">
              <a:buFont typeface="Monotype Sorts" charset="2"/>
              <a:buNone/>
              <a:defRPr/>
            </a:lvl1pPr>
          </a:lstStyle>
          <a:p>
            <a:r>
              <a:rPr lang="en-US"/>
              <a:t>Click to edit Master subtitle style</a:t>
            </a:r>
          </a:p>
        </p:txBody>
      </p:sp>
      <p:sp>
        <p:nvSpPr>
          <p:cNvPr id="6" name="Rectangle 4"/>
          <p:cNvSpPr>
            <a:spLocks noGrp="1" noChangeArrowheads="1"/>
          </p:cNvSpPr>
          <p:nvPr>
            <p:ph type="ftr" sz="quarter" idx="10"/>
          </p:nvPr>
        </p:nvSpPr>
        <p:spPr bwMode="auto">
          <a:xfrm>
            <a:off x="2862263" y="5780088"/>
            <a:ext cx="344805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pitchFamily="18" charset="0"/>
              </a:defRPr>
            </a:lvl1pPr>
          </a:lstStyle>
          <a:p>
            <a:pPr>
              <a:defRPr/>
            </a:pPr>
            <a:endParaRPr lang="zh-CN" altLang="zh-CN"/>
          </a:p>
        </p:txBody>
      </p:sp>
      <p:sp>
        <p:nvSpPr>
          <p:cNvPr id="7" name="Rectangle 5"/>
          <p:cNvSpPr>
            <a:spLocks noGrp="1" noChangeArrowheads="1"/>
          </p:cNvSpPr>
          <p:nvPr>
            <p:ph type="sldNum" sz="quarter" idx="11"/>
          </p:nvPr>
        </p:nvSpPr>
        <p:spPr>
          <a:xfrm>
            <a:off x="6596063" y="6218238"/>
            <a:ext cx="1905000" cy="457200"/>
          </a:xfrm>
        </p:spPr>
        <p:txBody>
          <a:bodyPr/>
          <a:lstStyle>
            <a:lvl1pPr>
              <a:defRPr smtClean="0">
                <a:solidFill>
                  <a:srgbClr val="578963"/>
                </a:solidFill>
              </a:defRPr>
            </a:lvl1pPr>
          </a:lstStyle>
          <a:p>
            <a:pPr>
              <a:defRPr/>
            </a:pPr>
            <a:fld id="{B91771D3-8C07-4267-845D-807BB8536695}" type="slidenum">
              <a:rPr lang="en-US" altLang="zh-CN"/>
              <a:pPr>
                <a:defRPr/>
              </a:pPr>
              <a:t>‹#›</a:t>
            </a:fld>
            <a:endParaRPr lang="en-US" altLang="zh-CN"/>
          </a:p>
        </p:txBody>
      </p:sp>
    </p:spTree>
    <p:extLst>
      <p:ext uri="{BB962C8B-B14F-4D97-AF65-F5344CB8AC3E}">
        <p14:creationId xmlns:p14="http://schemas.microsoft.com/office/powerpoint/2010/main" val="2907752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a:ln/>
        </p:spPr>
        <p:txBody>
          <a:bodyPr/>
          <a:lstStyle>
            <a:lvl1pPr>
              <a:defRPr/>
            </a:lvl1pPr>
          </a:lstStyle>
          <a:p>
            <a:pPr>
              <a:defRPr/>
            </a:pPr>
            <a:fld id="{4E1052EF-E9A2-49A6-9AC3-0C4647CEEE03}" type="slidenum">
              <a:rPr lang="en-US" altLang="zh-CN"/>
              <a:pPr>
                <a:defRPr/>
              </a:pPr>
              <a:t>‹#›</a:t>
            </a:fld>
            <a:endParaRPr lang="en-US" altLang="zh-CN"/>
          </a:p>
        </p:txBody>
      </p:sp>
    </p:spTree>
    <p:extLst>
      <p:ext uri="{BB962C8B-B14F-4D97-AF65-F5344CB8AC3E}">
        <p14:creationId xmlns:p14="http://schemas.microsoft.com/office/powerpoint/2010/main" val="174075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117475"/>
            <a:ext cx="2019300" cy="5880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8350" y="117475"/>
            <a:ext cx="5905500" cy="5880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a:ln/>
        </p:spPr>
        <p:txBody>
          <a:bodyPr/>
          <a:lstStyle>
            <a:lvl1pPr>
              <a:defRPr/>
            </a:lvl1pPr>
          </a:lstStyle>
          <a:p>
            <a:pPr>
              <a:defRPr/>
            </a:pPr>
            <a:fld id="{7F3030B8-FEF7-453F-913E-0AFD14A7FD0B}" type="slidenum">
              <a:rPr lang="en-US" altLang="zh-CN"/>
              <a:pPr>
                <a:defRPr/>
              </a:pPr>
              <a:t>‹#›</a:t>
            </a:fld>
            <a:endParaRPr lang="en-US" altLang="zh-CN"/>
          </a:p>
        </p:txBody>
      </p:sp>
    </p:spTree>
    <p:extLst>
      <p:ext uri="{BB962C8B-B14F-4D97-AF65-F5344CB8AC3E}">
        <p14:creationId xmlns:p14="http://schemas.microsoft.com/office/powerpoint/2010/main" val="42376591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3"/>
          <p:cNvSpPr>
            <a:spLocks noGrp="1" noChangeArrowheads="1"/>
          </p:cNvSpPr>
          <p:nvPr>
            <p:ph type="sldNum" sz="quarter" idx="10"/>
          </p:nvPr>
        </p:nvSpPr>
        <p:spPr>
          <a:ln/>
        </p:spPr>
        <p:txBody>
          <a:bodyPr/>
          <a:lstStyle>
            <a:lvl1pPr>
              <a:defRPr/>
            </a:lvl1pPr>
          </a:lstStyle>
          <a:p>
            <a:pPr>
              <a:defRPr/>
            </a:pPr>
            <a:fld id="{7D5D2BE8-C123-42E9-BBF4-B93473089924}" type="slidenum">
              <a:rPr lang="en-US" altLang="zh-CN"/>
              <a:pPr>
                <a:defRPr/>
              </a:pPr>
              <a:t>‹#›</a:t>
            </a:fld>
            <a:endParaRPr lang="en-US" altLang="zh-CN"/>
          </a:p>
        </p:txBody>
      </p:sp>
    </p:spTree>
    <p:extLst>
      <p:ext uri="{BB962C8B-B14F-4D97-AF65-F5344CB8AC3E}">
        <p14:creationId xmlns:p14="http://schemas.microsoft.com/office/powerpoint/2010/main" val="4222140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宋体" pitchFamily="2" charset="-122"/>
                <a:ea typeface="宋体" pitchFamily="2" charset="-122"/>
              </a:defRPr>
            </a:lvl1pPr>
            <a:lvl2pPr>
              <a:defRPr>
                <a:latin typeface="宋体" pitchFamily="2" charset="-122"/>
                <a:ea typeface="宋体" pitchFamily="2" charset="-122"/>
              </a:defRPr>
            </a:lvl2pPr>
            <a:lvl3pPr>
              <a:defRPr>
                <a:latin typeface="宋体" pitchFamily="2" charset="-122"/>
                <a:ea typeface="宋体" pitchFamily="2" charset="-122"/>
              </a:defRPr>
            </a:lvl3pPr>
            <a:lvl4pPr>
              <a:defRPr>
                <a:latin typeface="宋体" pitchFamily="2" charset="-122"/>
                <a:ea typeface="宋体" pitchFamily="2" charset="-122"/>
              </a:defRPr>
            </a:lvl4pPr>
            <a:lvl5pPr>
              <a:defRPr>
                <a:latin typeface="宋体" pitchFamily="2" charset="-122"/>
                <a:ea typeface="宋体" pitchFamily="2"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a:spLocks noGrp="1" noChangeArrowheads="1"/>
          </p:cNvSpPr>
          <p:nvPr>
            <p:ph type="sldNum" sz="quarter" idx="10"/>
          </p:nvPr>
        </p:nvSpPr>
        <p:spPr>
          <a:ln/>
        </p:spPr>
        <p:txBody>
          <a:bodyPr/>
          <a:lstStyle>
            <a:lvl1pPr>
              <a:defRPr/>
            </a:lvl1pPr>
          </a:lstStyle>
          <a:p>
            <a:pPr>
              <a:defRPr/>
            </a:pPr>
            <a:fld id="{9479D1A8-2D4A-4D6A-A037-27F74580BDED}" type="slidenum">
              <a:rPr lang="en-US" altLang="zh-CN"/>
              <a:pPr>
                <a:defRPr/>
              </a:pPr>
              <a:t>‹#›</a:t>
            </a:fld>
            <a:endParaRPr lang="en-US" altLang="zh-CN"/>
          </a:p>
        </p:txBody>
      </p:sp>
    </p:spTree>
    <p:extLst>
      <p:ext uri="{BB962C8B-B14F-4D97-AF65-F5344CB8AC3E}">
        <p14:creationId xmlns:p14="http://schemas.microsoft.com/office/powerpoint/2010/main" val="3066050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sldNum" sz="quarter" idx="10"/>
          </p:nvPr>
        </p:nvSpPr>
        <p:spPr>
          <a:ln/>
        </p:spPr>
        <p:txBody>
          <a:bodyPr/>
          <a:lstStyle>
            <a:lvl1pPr>
              <a:defRPr/>
            </a:lvl1pPr>
          </a:lstStyle>
          <a:p>
            <a:pPr>
              <a:defRPr/>
            </a:pPr>
            <a:fld id="{73FAF86E-0686-4F82-BF04-3BB0D9555119}" type="slidenum">
              <a:rPr lang="en-US" altLang="zh-CN"/>
              <a:pPr>
                <a:defRPr/>
              </a:pPr>
              <a:t>‹#›</a:t>
            </a:fld>
            <a:endParaRPr lang="en-US" altLang="zh-CN"/>
          </a:p>
        </p:txBody>
      </p:sp>
    </p:spTree>
    <p:extLst>
      <p:ext uri="{BB962C8B-B14F-4D97-AF65-F5344CB8AC3E}">
        <p14:creationId xmlns:p14="http://schemas.microsoft.com/office/powerpoint/2010/main" val="3859882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4388" y="1093788"/>
            <a:ext cx="3754437"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1225" y="1093788"/>
            <a:ext cx="3754438"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sldNum" sz="quarter" idx="10"/>
          </p:nvPr>
        </p:nvSpPr>
        <p:spPr>
          <a:ln/>
        </p:spPr>
        <p:txBody>
          <a:bodyPr/>
          <a:lstStyle>
            <a:lvl1pPr>
              <a:defRPr/>
            </a:lvl1pPr>
          </a:lstStyle>
          <a:p>
            <a:pPr>
              <a:defRPr/>
            </a:pPr>
            <a:fld id="{85C8B4E5-B865-407F-86B5-E5B85C82F146}" type="slidenum">
              <a:rPr lang="en-US" altLang="zh-CN"/>
              <a:pPr>
                <a:defRPr/>
              </a:pPr>
              <a:t>‹#›</a:t>
            </a:fld>
            <a:endParaRPr lang="en-US" altLang="zh-CN"/>
          </a:p>
        </p:txBody>
      </p:sp>
    </p:spTree>
    <p:extLst>
      <p:ext uri="{BB962C8B-B14F-4D97-AF65-F5344CB8AC3E}">
        <p14:creationId xmlns:p14="http://schemas.microsoft.com/office/powerpoint/2010/main" val="2662243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sldNum" sz="quarter" idx="10"/>
          </p:nvPr>
        </p:nvSpPr>
        <p:spPr>
          <a:ln/>
        </p:spPr>
        <p:txBody>
          <a:bodyPr/>
          <a:lstStyle>
            <a:lvl1pPr>
              <a:defRPr/>
            </a:lvl1pPr>
          </a:lstStyle>
          <a:p>
            <a:pPr>
              <a:defRPr/>
            </a:pPr>
            <a:fld id="{D3DDD457-1619-4CA0-9098-75A7AA3F4AC6}" type="slidenum">
              <a:rPr lang="en-US" altLang="zh-CN"/>
              <a:pPr>
                <a:defRPr/>
              </a:pPr>
              <a:t>‹#›</a:t>
            </a:fld>
            <a:endParaRPr lang="en-US" altLang="zh-CN"/>
          </a:p>
        </p:txBody>
      </p:sp>
    </p:spTree>
    <p:extLst>
      <p:ext uri="{BB962C8B-B14F-4D97-AF65-F5344CB8AC3E}">
        <p14:creationId xmlns:p14="http://schemas.microsoft.com/office/powerpoint/2010/main" val="1885868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3"/>
          <p:cNvSpPr>
            <a:spLocks noGrp="1" noChangeArrowheads="1"/>
          </p:cNvSpPr>
          <p:nvPr>
            <p:ph type="sldNum" sz="quarter" idx="10"/>
          </p:nvPr>
        </p:nvSpPr>
        <p:spPr>
          <a:ln/>
        </p:spPr>
        <p:txBody>
          <a:bodyPr/>
          <a:lstStyle>
            <a:lvl1pPr>
              <a:defRPr/>
            </a:lvl1pPr>
          </a:lstStyle>
          <a:p>
            <a:pPr>
              <a:defRPr/>
            </a:pPr>
            <a:fld id="{BB1D677C-84D3-499F-8994-A95F53C21657}" type="slidenum">
              <a:rPr lang="en-US" altLang="zh-CN"/>
              <a:pPr>
                <a:defRPr/>
              </a:pPr>
              <a:t>‹#›</a:t>
            </a:fld>
            <a:endParaRPr lang="en-US" altLang="zh-CN"/>
          </a:p>
        </p:txBody>
      </p:sp>
    </p:spTree>
    <p:extLst>
      <p:ext uri="{BB962C8B-B14F-4D97-AF65-F5344CB8AC3E}">
        <p14:creationId xmlns:p14="http://schemas.microsoft.com/office/powerpoint/2010/main" val="240508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10"/>
          </p:nvPr>
        </p:nvSpPr>
        <p:spPr>
          <a:ln/>
        </p:spPr>
        <p:txBody>
          <a:bodyPr/>
          <a:lstStyle>
            <a:lvl1pPr>
              <a:defRPr/>
            </a:lvl1pPr>
          </a:lstStyle>
          <a:p>
            <a:pPr>
              <a:defRPr/>
            </a:pPr>
            <a:fld id="{D3D9F809-0C15-4099-871D-6C5DCBE936CA}" type="slidenum">
              <a:rPr lang="en-US" altLang="zh-CN"/>
              <a:pPr>
                <a:defRPr/>
              </a:pPr>
              <a:t>‹#›</a:t>
            </a:fld>
            <a:endParaRPr lang="en-US" altLang="zh-CN"/>
          </a:p>
        </p:txBody>
      </p:sp>
    </p:spTree>
    <p:extLst>
      <p:ext uri="{BB962C8B-B14F-4D97-AF65-F5344CB8AC3E}">
        <p14:creationId xmlns:p14="http://schemas.microsoft.com/office/powerpoint/2010/main" val="38166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nvPr>
        </p:nvSpPr>
        <p:spPr>
          <a:ln/>
        </p:spPr>
        <p:txBody>
          <a:bodyPr/>
          <a:lstStyle>
            <a:lvl1pPr>
              <a:defRPr/>
            </a:lvl1pPr>
          </a:lstStyle>
          <a:p>
            <a:pPr>
              <a:defRPr/>
            </a:pPr>
            <a:fld id="{6B9230FF-FC7D-4F22-9C5E-A17DAF718E95}" type="slidenum">
              <a:rPr lang="en-US" altLang="zh-CN"/>
              <a:pPr>
                <a:defRPr/>
              </a:pPr>
              <a:t>‹#›</a:t>
            </a:fld>
            <a:endParaRPr lang="en-US" altLang="zh-CN"/>
          </a:p>
        </p:txBody>
      </p:sp>
    </p:spTree>
    <p:extLst>
      <p:ext uri="{BB962C8B-B14F-4D97-AF65-F5344CB8AC3E}">
        <p14:creationId xmlns:p14="http://schemas.microsoft.com/office/powerpoint/2010/main" val="2284034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nvPr>
        </p:nvSpPr>
        <p:spPr>
          <a:ln/>
        </p:spPr>
        <p:txBody>
          <a:bodyPr/>
          <a:lstStyle>
            <a:lvl1pPr>
              <a:defRPr/>
            </a:lvl1pPr>
          </a:lstStyle>
          <a:p>
            <a:pPr>
              <a:defRPr/>
            </a:pPr>
            <a:fld id="{C7EA0A0C-992F-455B-8CC9-C8FB647BECA4}" type="slidenum">
              <a:rPr lang="en-US" altLang="zh-CN"/>
              <a:pPr>
                <a:defRPr/>
              </a:pPr>
              <a:t>‹#›</a:t>
            </a:fld>
            <a:endParaRPr lang="en-US" altLang="zh-CN"/>
          </a:p>
        </p:txBody>
      </p:sp>
    </p:spTree>
    <p:extLst>
      <p:ext uri="{BB962C8B-B14F-4D97-AF65-F5344CB8AC3E}">
        <p14:creationId xmlns:p14="http://schemas.microsoft.com/office/powerpoint/2010/main" val="643041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814388" y="1093788"/>
            <a:ext cx="7661275" cy="490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512003" name="Rectangle 3"/>
          <p:cNvSpPr>
            <a:spLocks noGrp="1" noChangeArrowheads="1"/>
          </p:cNvSpPr>
          <p:nvPr>
            <p:ph type="sldNum" sz="quarter" idx="4"/>
          </p:nvPr>
        </p:nvSpPr>
        <p:spPr bwMode="auto">
          <a:xfrm>
            <a:off x="6553200" y="64008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smtClean="0">
                <a:solidFill>
                  <a:schemeClr val="bg2"/>
                </a:solidFill>
                <a:latin typeface="Times New Roman" panose="02020603050405020304" pitchFamily="18" charset="0"/>
              </a:defRPr>
            </a:lvl1pPr>
          </a:lstStyle>
          <a:p>
            <a:pPr>
              <a:defRPr/>
            </a:pPr>
            <a:fld id="{895D1B2A-C3A0-41CA-B504-04EA9B1C4423}" type="slidenum">
              <a:rPr lang="en-US" altLang="zh-CN"/>
              <a:pPr>
                <a:defRPr/>
              </a:pPr>
              <a:t>‹#›</a:t>
            </a:fld>
            <a:endParaRPr lang="en-US" altLang="zh-CN"/>
          </a:p>
        </p:txBody>
      </p:sp>
      <p:sp>
        <p:nvSpPr>
          <p:cNvPr id="1028" name="Text Box 4"/>
          <p:cNvSpPr txBox="1">
            <a:spLocks noChangeArrowheads="1"/>
          </p:cNvSpPr>
          <p:nvPr/>
        </p:nvSpPr>
        <p:spPr bwMode="auto">
          <a:xfrm>
            <a:off x="6762750" y="6613525"/>
            <a:ext cx="23812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itchFamily="34" charset="0"/>
                <a:ea typeface="ＭＳ Ｐゴシック" pitchFamily="34" charset="-128"/>
              </a:defRPr>
            </a:lvl1pPr>
            <a:lvl2pPr marL="742950" indent="-285750">
              <a:defRPr sz="1600">
                <a:solidFill>
                  <a:schemeClr val="tx1"/>
                </a:solidFill>
                <a:latin typeface="Helvetica" pitchFamily="34" charset="0"/>
                <a:ea typeface="ＭＳ Ｐゴシック" pitchFamily="34" charset="-128"/>
              </a:defRPr>
            </a:lvl2pPr>
            <a:lvl3pPr marL="1143000" indent="-228600">
              <a:defRPr sz="1600">
                <a:solidFill>
                  <a:schemeClr val="tx1"/>
                </a:solidFill>
                <a:latin typeface="Helvetica" pitchFamily="34" charset="0"/>
                <a:ea typeface="ＭＳ Ｐゴシック" pitchFamily="34" charset="-128"/>
              </a:defRPr>
            </a:lvl3pPr>
            <a:lvl4pPr marL="1600200" indent="-228600">
              <a:defRPr sz="1600">
                <a:solidFill>
                  <a:schemeClr val="tx1"/>
                </a:solidFill>
                <a:latin typeface="Helvetica" pitchFamily="34" charset="0"/>
                <a:ea typeface="ＭＳ Ｐゴシック" pitchFamily="34" charset="-128"/>
              </a:defRPr>
            </a:lvl4pPr>
            <a:lvl5pPr marL="2057400" indent="-228600">
              <a:defRPr sz="1600">
                <a:solidFill>
                  <a:schemeClr val="tx1"/>
                </a:solidFill>
                <a:latin typeface="Helvetica"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Helvetica"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Helvetica"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Helvetica"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Helvetica" pitchFamily="34" charset="0"/>
                <a:ea typeface="ＭＳ Ｐゴシック" pitchFamily="34" charset="-128"/>
              </a:defRPr>
            </a:lvl9pPr>
          </a:lstStyle>
          <a:p>
            <a:pPr algn="ctr">
              <a:spcBef>
                <a:spcPct val="50000"/>
              </a:spcBef>
              <a:defRPr/>
            </a:pPr>
            <a:r>
              <a:rPr lang="en-US" altLang="zh-CN" sz="1000" b="1" smtClean="0">
                <a:solidFill>
                  <a:schemeClr val="tx2"/>
                </a:solidFill>
              </a:rPr>
              <a:t>©Silberschatz, Korth and Sudarshan</a:t>
            </a:r>
          </a:p>
        </p:txBody>
      </p:sp>
      <p:sp>
        <p:nvSpPr>
          <p:cNvPr id="1029" name="Text Box 5"/>
          <p:cNvSpPr txBox="1">
            <a:spLocks noChangeArrowheads="1"/>
          </p:cNvSpPr>
          <p:nvPr/>
        </p:nvSpPr>
        <p:spPr bwMode="auto">
          <a:xfrm>
            <a:off x="4446588" y="6613525"/>
            <a:ext cx="514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a:spcBef>
                <a:spcPct val="50000"/>
              </a:spcBef>
              <a:defRPr/>
            </a:pPr>
            <a:r>
              <a:rPr lang="en-US" altLang="zh-CN" sz="1000" b="1" smtClean="0">
                <a:solidFill>
                  <a:schemeClr val="tx2"/>
                </a:solidFill>
              </a:rPr>
              <a:t>10.</a:t>
            </a:r>
            <a:fld id="{785D10D0-1A35-42D6-8B26-5F596D7DE0C0}" type="slidenum">
              <a:rPr lang="en-US" altLang="zh-CN" sz="1000" b="1" smtClean="0">
                <a:solidFill>
                  <a:schemeClr val="tx2"/>
                </a:solidFill>
              </a:rPr>
              <a:pPr algn="ctr">
                <a:spcBef>
                  <a:spcPct val="50000"/>
                </a:spcBef>
                <a:defRPr/>
              </a:pPr>
              <a:t>‹#›</a:t>
            </a:fld>
            <a:endParaRPr lang="en-US" altLang="zh-CN" sz="1000" b="1" smtClean="0">
              <a:solidFill>
                <a:schemeClr val="tx2"/>
              </a:solidFill>
            </a:endParaRPr>
          </a:p>
        </p:txBody>
      </p:sp>
      <p:sp>
        <p:nvSpPr>
          <p:cNvPr id="1030" name="Rectangle 6"/>
          <p:cNvSpPr>
            <a:spLocks noGrp="1" noChangeArrowheads="1"/>
          </p:cNvSpPr>
          <p:nvPr>
            <p:ph type="title"/>
          </p:nvPr>
        </p:nvSpPr>
        <p:spPr bwMode="auto">
          <a:xfrm>
            <a:off x="768350" y="157163"/>
            <a:ext cx="807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smtClean="0"/>
              <a:t>Click to edit Master title style</a:t>
            </a:r>
          </a:p>
        </p:txBody>
      </p:sp>
      <p:sp>
        <p:nvSpPr>
          <p:cNvPr id="1031" name="Text Box 7"/>
          <p:cNvSpPr txBox="1">
            <a:spLocks noChangeArrowheads="1"/>
          </p:cNvSpPr>
          <p:nvPr/>
        </p:nvSpPr>
        <p:spPr bwMode="auto">
          <a:xfrm>
            <a:off x="0" y="6613525"/>
            <a:ext cx="2571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itchFamily="34" charset="0"/>
                <a:ea typeface="ＭＳ Ｐゴシック" pitchFamily="34" charset="-128"/>
              </a:defRPr>
            </a:lvl1pPr>
            <a:lvl2pPr marL="742950" indent="-285750">
              <a:defRPr sz="1600">
                <a:solidFill>
                  <a:schemeClr val="tx1"/>
                </a:solidFill>
                <a:latin typeface="Helvetica" pitchFamily="34" charset="0"/>
                <a:ea typeface="ＭＳ Ｐゴシック" pitchFamily="34" charset="-128"/>
              </a:defRPr>
            </a:lvl2pPr>
            <a:lvl3pPr marL="1143000" indent="-228600">
              <a:defRPr sz="1600">
                <a:solidFill>
                  <a:schemeClr val="tx1"/>
                </a:solidFill>
                <a:latin typeface="Helvetica" pitchFamily="34" charset="0"/>
                <a:ea typeface="ＭＳ Ｐゴシック" pitchFamily="34" charset="-128"/>
              </a:defRPr>
            </a:lvl3pPr>
            <a:lvl4pPr marL="1600200" indent="-228600">
              <a:defRPr sz="1600">
                <a:solidFill>
                  <a:schemeClr val="tx1"/>
                </a:solidFill>
                <a:latin typeface="Helvetica" pitchFamily="34" charset="0"/>
                <a:ea typeface="ＭＳ Ｐゴシック" pitchFamily="34" charset="-128"/>
              </a:defRPr>
            </a:lvl4pPr>
            <a:lvl5pPr marL="2057400" indent="-228600">
              <a:defRPr sz="1600">
                <a:solidFill>
                  <a:schemeClr val="tx1"/>
                </a:solidFill>
                <a:latin typeface="Helvetica"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Helvetica"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Helvetica"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Helvetica"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Helvetica" pitchFamily="34" charset="0"/>
                <a:ea typeface="ＭＳ Ｐゴシック" pitchFamily="34" charset="-128"/>
              </a:defRPr>
            </a:lvl9pPr>
          </a:lstStyle>
          <a:p>
            <a:pPr>
              <a:spcBef>
                <a:spcPct val="50000"/>
              </a:spcBef>
              <a:defRPr/>
            </a:pPr>
            <a:r>
              <a:rPr lang="en-US" altLang="zh-CN" sz="1000" b="1" smtClean="0">
                <a:solidFill>
                  <a:schemeClr val="tx2"/>
                </a:solidFill>
              </a:rPr>
              <a:t>Database System Concepts - 6</a:t>
            </a:r>
            <a:r>
              <a:rPr lang="en-US" altLang="zh-CN" sz="1000" b="1" baseline="30000" smtClean="0">
                <a:solidFill>
                  <a:schemeClr val="tx2"/>
                </a:solidFill>
              </a:rPr>
              <a:t>th</a:t>
            </a:r>
            <a:r>
              <a:rPr lang="en-US" altLang="zh-CN" sz="1000" b="1" smtClean="0">
                <a:solidFill>
                  <a:schemeClr val="tx2"/>
                </a:solidFill>
              </a:rPr>
              <a:t> Edition</a:t>
            </a:r>
          </a:p>
        </p:txBody>
      </p:sp>
      <p:sp>
        <p:nvSpPr>
          <p:cNvPr id="1032" name="Freeform 8"/>
          <p:cNvSpPr>
            <a:spLocks/>
          </p:cNvSpPr>
          <p:nvPr/>
        </p:nvSpPr>
        <p:spPr bwMode="auto">
          <a:xfrm>
            <a:off x="8916988" y="5445125"/>
            <a:ext cx="227012" cy="47625"/>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033" name="Picture 9" descr="Cover-6E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75" y="0"/>
            <a:ext cx="668338"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17"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timing>
    <p:tnLst>
      <p:par>
        <p:cTn id="1" dur="indefinite" restart="never" nodeType="tmRoot"/>
      </p:par>
    </p:tnLst>
  </p:timing>
  <p:txStyles>
    <p:titleStyle>
      <a:lvl1pPr algn="ctr" rtl="0" eaLnBrk="0" fontAlgn="base" hangingPunct="0">
        <a:spcBef>
          <a:spcPct val="0"/>
        </a:spcBef>
        <a:spcAft>
          <a:spcPct val="0"/>
        </a:spcAft>
        <a:defRPr kumimoji="1" sz="3200" b="1">
          <a:solidFill>
            <a:schemeClr val="tx2"/>
          </a:solidFill>
          <a:latin typeface="隶书" panose="02010509060101010101" pitchFamily="49" charset="-122"/>
          <a:ea typeface="隶书" panose="02010509060101010101" pitchFamily="49" charset="-122"/>
          <a:cs typeface="+mj-cs"/>
        </a:defRPr>
      </a:lvl1pPr>
      <a:lvl2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隶书" pitchFamily="49" charset="-122"/>
          <a:ea typeface="隶书" pitchFamily="49" charset="-122"/>
        </a:defRPr>
      </a:lvl2pPr>
      <a:lvl3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隶书" pitchFamily="49" charset="-122"/>
          <a:ea typeface="隶书" pitchFamily="49" charset="-122"/>
        </a:defRPr>
      </a:lvl3pPr>
      <a:lvl4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隶书" pitchFamily="49" charset="-122"/>
          <a:ea typeface="隶书" pitchFamily="49" charset="-122"/>
        </a:defRPr>
      </a:lvl4pPr>
      <a:lvl5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隶书" pitchFamily="49" charset="-122"/>
          <a:ea typeface="隶书" pitchFamily="49" charset="-122"/>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p:titleStyle>
    <p:bodyStyle>
      <a:lvl1pPr marL="342900" indent="-342900" algn="l" rtl="0" eaLnBrk="0" fontAlgn="base" hangingPunct="0">
        <a:spcBef>
          <a:spcPct val="35000"/>
        </a:spcBef>
        <a:spcAft>
          <a:spcPct val="0"/>
        </a:spcAft>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35000"/>
        </a:spcBef>
        <a:spcAft>
          <a:spcPct val="0"/>
        </a:spcAft>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085850" indent="-228600" algn="l" rtl="0" eaLnBrk="0" fontAlgn="base" hangingPunct="0">
        <a:spcBef>
          <a:spcPct val="35000"/>
        </a:spcBef>
        <a:spcAft>
          <a:spcPct val="0"/>
        </a:spcAft>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428750" indent="-228600" algn="l" rtl="0" eaLnBrk="0" fontAlgn="base" hangingPunct="0">
        <a:spcBef>
          <a:spcPct val="35000"/>
        </a:spcBef>
        <a:spcAft>
          <a:spcPct val="0"/>
        </a:spcAft>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1771650" indent="-228600" algn="l" rtl="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2288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jpeg"/></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2.png"/><Relationship Id="rId5" Type="http://schemas.openxmlformats.org/officeDocument/2006/relationships/image" Target="../media/image31.wmf"/><Relationship Id="rId4" Type="http://schemas.openxmlformats.org/officeDocument/2006/relationships/oleObject" Target="../embeddings/oleObject1.bin"/></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571500" y="3606800"/>
            <a:ext cx="8201025" cy="1143000"/>
          </a:xfrm>
          <a:prstGeom prst="rect">
            <a:avLst/>
          </a:prstGeom>
          <a:noFill/>
          <a:ln w="9525">
            <a:noFill/>
            <a:miter lim="800000"/>
            <a:headEnd/>
            <a:tailEnd/>
          </a:ln>
        </p:spPr>
        <p:txBody>
          <a:bodyPr anchor="b"/>
          <a:lstStyle>
            <a:lvl1pPr algn="ctr" rtl="0" eaLnBrk="0" fontAlgn="base" hangingPunct="0">
              <a:spcBef>
                <a:spcPct val="0"/>
              </a:spcBef>
              <a:spcAft>
                <a:spcPct val="0"/>
              </a:spcAft>
              <a:defRPr kumimoji="1" sz="3200" b="1">
                <a:solidFill>
                  <a:srgbClr val="CC3300"/>
                </a:solidFill>
                <a:effectLst/>
                <a:latin typeface="隶书" panose="02010509060101010101" pitchFamily="49" charset="-122"/>
                <a:ea typeface="隶书" panose="02010509060101010101" pitchFamily="49" charset="-122"/>
                <a:cs typeface="+mj-cs"/>
              </a:defRPr>
            </a:lvl1pPr>
            <a:lvl2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ＭＳ Ｐゴシック" charset="-128"/>
              </a:defRPr>
            </a:lvl2pPr>
            <a:lvl3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ＭＳ Ｐゴシック" charset="-128"/>
              </a:defRPr>
            </a:lvl3pPr>
            <a:lvl4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ＭＳ Ｐゴシック" charset="-128"/>
              </a:defRPr>
            </a:lvl4pPr>
            <a:lvl5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ＭＳ Ｐゴシック" charset="-128"/>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a:lstStyle>
          <a:p>
            <a:pPr>
              <a:defRPr/>
            </a:pPr>
            <a:r>
              <a:rPr lang="zh-CN" altLang="en-US" sz="4800" kern="0" dirty="0" smtClean="0">
                <a:effectLst>
                  <a:outerShdw blurRad="38100" dist="38100" dir="2700000" algn="tl">
                    <a:srgbClr val="C0C0C0"/>
                  </a:outerShdw>
                </a:effectLst>
              </a:rPr>
              <a:t>第十章 数据存储和数据访问</a:t>
            </a:r>
            <a:endParaRPr lang="en-US" altLang="zh-CN" sz="4800" kern="0" dirty="0" smtClean="0">
              <a:effectLst>
                <a:outerShdw blurRad="38100" dist="38100" dir="2700000" algn="tl">
                  <a:srgbClr val="C0C0C0"/>
                </a:outerShdw>
              </a:effectLst>
            </a:endParaRPr>
          </a:p>
        </p:txBody>
      </p:sp>
      <p:sp>
        <p:nvSpPr>
          <p:cNvPr id="5123" name="WordArt 3"/>
          <p:cNvSpPr>
            <a:spLocks noChangeArrowheads="1" noChangeShapeType="1" noTextEdit="1"/>
          </p:cNvSpPr>
          <p:nvPr/>
        </p:nvSpPr>
        <p:spPr bwMode="auto">
          <a:xfrm>
            <a:off x="304800" y="1944688"/>
            <a:ext cx="8610600" cy="1219200"/>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chemeClr val="bg2"/>
              </a:contourClr>
            </a:sp3d>
          </a:bodyPr>
          <a:lstStyle/>
          <a:p>
            <a:r>
              <a:rPr lang="en-US" altLang="zh-CN" sz="3200" b="1" kern="10">
                <a:ln w="9525">
                  <a:round/>
                  <a:headEnd/>
                  <a:tailEnd/>
                </a:ln>
                <a:solidFill>
                  <a:schemeClr val="bg2"/>
                </a:solidFill>
                <a:latin typeface="黑体" panose="02010609060101010101" pitchFamily="49" charset="-122"/>
                <a:ea typeface="黑体" panose="02010609060101010101" pitchFamily="49" charset="-122"/>
              </a:rPr>
              <a:t>DATABASE  SYSTEM  CONCEPTS</a:t>
            </a:r>
            <a:endParaRPr lang="zh-CN" altLang="en-US" sz="3200" b="1" kern="10">
              <a:ln w="9525">
                <a:round/>
                <a:headEnd/>
                <a:tailEnd/>
              </a:ln>
              <a:solidFill>
                <a:schemeClr val="bg2"/>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pPr>
              <a:defRPr/>
            </a:pPr>
            <a:r>
              <a:rPr lang="zh-CN" altLang="zh-CN" smtClean="0"/>
              <a:t>存储层次</a:t>
            </a:r>
            <a:r>
              <a:rPr lang="en-US" smtClean="0">
                <a:ea typeface="+mj-ea"/>
              </a:rPr>
              <a:t>(</a:t>
            </a:r>
            <a:r>
              <a:rPr lang="zh-CN" altLang="en-US" smtClean="0">
                <a:ea typeface="+mj-ea"/>
              </a:rPr>
              <a:t>续</a:t>
            </a:r>
            <a:r>
              <a:rPr lang="en-US" smtClean="0">
                <a:ea typeface="+mj-ea"/>
              </a:rPr>
              <a:t>)</a:t>
            </a:r>
            <a:endParaRPr lang="en-US">
              <a:ea typeface="+mj-ea"/>
            </a:endParaRPr>
          </a:p>
        </p:txBody>
      </p:sp>
      <p:sp>
        <p:nvSpPr>
          <p:cNvPr id="13315" name="Rectangle 3"/>
          <p:cNvSpPr>
            <a:spLocks noGrp="1" noChangeArrowheads="1"/>
          </p:cNvSpPr>
          <p:nvPr>
            <p:ph type="body" idx="1"/>
          </p:nvPr>
        </p:nvSpPr>
        <p:spPr>
          <a:xfrm>
            <a:off x="814388" y="1190625"/>
            <a:ext cx="7686675" cy="4800600"/>
          </a:xfrm>
        </p:spPr>
        <p:txBody>
          <a:bodyPr/>
          <a:lstStyle/>
          <a:p>
            <a:pPr>
              <a:defRPr/>
            </a:pPr>
            <a:r>
              <a:rPr lang="zh-CN" altLang="en-US" sz="2400" b="1" dirty="0" smtClean="0">
                <a:solidFill>
                  <a:srgbClr val="000099"/>
                </a:solidFill>
              </a:rPr>
              <a:t>基本存储</a:t>
            </a:r>
            <a:endParaRPr lang="en-US" altLang="zh-CN" sz="2400" b="1" dirty="0" smtClean="0">
              <a:solidFill>
                <a:srgbClr val="000099"/>
              </a:solidFill>
            </a:endParaRPr>
          </a:p>
          <a:p>
            <a:pPr lvl="1">
              <a:defRPr/>
            </a:pPr>
            <a:r>
              <a:rPr lang="zh-CN" altLang="en-US" sz="1800" b="1" dirty="0" smtClean="0"/>
              <a:t>访问速度最快的存储介质，但是易失</a:t>
            </a:r>
            <a:r>
              <a:rPr lang="en-US" altLang="zh-CN" sz="1800" dirty="0" smtClean="0"/>
              <a:t>(cache, </a:t>
            </a:r>
            <a:r>
              <a:rPr lang="zh-CN" altLang="en-US" sz="1800" dirty="0" smtClean="0"/>
              <a:t>主存</a:t>
            </a:r>
            <a:r>
              <a:rPr lang="en-US" altLang="zh-CN" sz="1800" dirty="0" smtClean="0"/>
              <a:t>)</a:t>
            </a:r>
          </a:p>
          <a:p>
            <a:pPr>
              <a:defRPr/>
            </a:pPr>
            <a:r>
              <a:rPr lang="zh-CN" altLang="en-US" sz="2400" b="1" dirty="0" smtClean="0">
                <a:solidFill>
                  <a:srgbClr val="000099"/>
                </a:solidFill>
              </a:rPr>
              <a:t>辅助存储</a:t>
            </a:r>
            <a:endParaRPr lang="en-US" altLang="zh-CN" sz="2400" b="1" dirty="0" smtClean="0"/>
          </a:p>
          <a:p>
            <a:pPr lvl="1">
              <a:defRPr/>
            </a:pPr>
            <a:r>
              <a:rPr lang="zh-CN" altLang="en-US" sz="1800" dirty="0" smtClean="0"/>
              <a:t>层次结构中基本存储介质的下一层介质</a:t>
            </a:r>
            <a:r>
              <a:rPr lang="en-US" altLang="zh-CN" sz="1800" dirty="0" smtClean="0"/>
              <a:t>, </a:t>
            </a:r>
            <a:r>
              <a:rPr lang="zh-CN" altLang="en-US" sz="1800" dirty="0" smtClean="0"/>
              <a:t>非易失</a:t>
            </a:r>
            <a:r>
              <a:rPr lang="en-US" altLang="zh-CN" sz="1800" dirty="0" smtClean="0"/>
              <a:t>, </a:t>
            </a:r>
            <a:r>
              <a:rPr lang="zh-CN" altLang="en-US" sz="1800" dirty="0" smtClean="0"/>
              <a:t>访问速度较快</a:t>
            </a:r>
            <a:endParaRPr lang="en-US" altLang="zh-CN" sz="1800" dirty="0" smtClean="0"/>
          </a:p>
          <a:p>
            <a:pPr lvl="1">
              <a:defRPr/>
            </a:pPr>
            <a:r>
              <a:rPr lang="zh-CN" altLang="en-US" sz="1800" dirty="0" smtClean="0">
                <a:cs typeface="+mn-cs"/>
              </a:rPr>
              <a:t>也称为</a:t>
            </a:r>
            <a:r>
              <a:rPr lang="zh-CN" altLang="en-US" sz="1800" b="1" dirty="0" smtClean="0">
                <a:solidFill>
                  <a:srgbClr val="000099"/>
                </a:solidFill>
              </a:rPr>
              <a:t>联机存储</a:t>
            </a:r>
            <a:endParaRPr lang="en-US" altLang="zh-CN" sz="1800" dirty="0" smtClean="0"/>
          </a:p>
          <a:p>
            <a:pPr lvl="1">
              <a:defRPr/>
            </a:pPr>
            <a:r>
              <a:rPr lang="zh-CN" altLang="en-US" sz="1800" dirty="0" smtClean="0"/>
              <a:t>如：闪存</a:t>
            </a:r>
            <a:r>
              <a:rPr lang="en-US" altLang="zh-CN" sz="1800" dirty="0" smtClean="0"/>
              <a:t>, </a:t>
            </a:r>
            <a:r>
              <a:rPr lang="zh-CN" altLang="en-US" sz="1800" dirty="0" smtClean="0"/>
              <a:t>磁盘</a:t>
            </a:r>
            <a:endParaRPr lang="en-US" altLang="zh-CN" sz="1800" dirty="0" smtClean="0"/>
          </a:p>
          <a:p>
            <a:pPr>
              <a:defRPr/>
            </a:pPr>
            <a:r>
              <a:rPr lang="zh-CN" altLang="en-US" sz="2400" b="1" dirty="0" smtClean="0">
                <a:solidFill>
                  <a:srgbClr val="000099"/>
                </a:solidFill>
              </a:rPr>
              <a:t>第三级存储</a:t>
            </a:r>
            <a:endParaRPr lang="en-US" altLang="zh-CN" sz="2400" b="1" dirty="0" smtClean="0"/>
          </a:p>
          <a:p>
            <a:pPr lvl="1">
              <a:defRPr/>
            </a:pPr>
            <a:r>
              <a:rPr lang="zh-CN" altLang="en-US" sz="1800" dirty="0" smtClean="0"/>
              <a:t>层次结构中最底层的介质</a:t>
            </a:r>
            <a:r>
              <a:rPr lang="en-US" altLang="zh-CN" sz="1800" dirty="0" smtClean="0"/>
              <a:t>, </a:t>
            </a:r>
            <a:r>
              <a:rPr lang="zh-CN" altLang="en-US" sz="1800" dirty="0" smtClean="0"/>
              <a:t>非易失，访问速度慢</a:t>
            </a:r>
            <a:endParaRPr lang="en-US" altLang="zh-CN" sz="1800" dirty="0" smtClean="0"/>
          </a:p>
          <a:p>
            <a:pPr lvl="1">
              <a:defRPr/>
            </a:pPr>
            <a:r>
              <a:rPr lang="zh-CN" altLang="en-US" sz="1800" dirty="0" smtClean="0"/>
              <a:t>也称为</a:t>
            </a:r>
            <a:r>
              <a:rPr lang="zh-CN" altLang="en-US" sz="1800" b="1" dirty="0" smtClean="0">
                <a:solidFill>
                  <a:srgbClr val="000099"/>
                </a:solidFill>
              </a:rPr>
              <a:t>脱机存储</a:t>
            </a:r>
            <a:endParaRPr lang="en-US" altLang="zh-CN" sz="1800" b="1" dirty="0" smtClean="0">
              <a:solidFill>
                <a:srgbClr val="000099"/>
              </a:solidFill>
            </a:endParaRPr>
          </a:p>
          <a:p>
            <a:pPr lvl="1">
              <a:defRPr/>
            </a:pPr>
            <a:r>
              <a:rPr lang="zh-CN" altLang="en-US" sz="1800" dirty="0" smtClean="0"/>
              <a:t>如：磁带</a:t>
            </a:r>
            <a:r>
              <a:rPr lang="en-US" altLang="zh-CN" sz="1800" dirty="0" smtClean="0"/>
              <a:t>, </a:t>
            </a:r>
            <a:r>
              <a:rPr lang="zh-CN" altLang="en-US" sz="1800" dirty="0" smtClean="0"/>
              <a:t>光学存储器</a:t>
            </a:r>
            <a:endParaRPr lang="en-US" altLang="zh-CN" sz="1800" b="1"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zh-CN" smtClean="0">
                <a:latin typeface="宋体" panose="02010600030101010101" pitchFamily="2" charset="-122"/>
                <a:ea typeface="宋体" panose="02010600030101010101" pitchFamily="2" charset="-122"/>
              </a:rPr>
              <a:t>10.2 </a:t>
            </a:r>
            <a:r>
              <a:rPr lang="zh-CN" altLang="en-US" smtClean="0">
                <a:latin typeface="宋体" panose="02010600030101010101" pitchFamily="2" charset="-122"/>
                <a:ea typeface="宋体" panose="02010600030101010101" pitchFamily="2" charset="-122"/>
              </a:rPr>
              <a:t>磁盘</a:t>
            </a:r>
          </a:p>
        </p:txBody>
      </p:sp>
      <p:sp>
        <p:nvSpPr>
          <p:cNvPr id="25603" name="Text Box 7"/>
          <p:cNvSpPr txBox="1">
            <a:spLocks noChangeArrowheads="1"/>
          </p:cNvSpPr>
          <p:nvPr/>
        </p:nvSpPr>
        <p:spPr bwMode="auto">
          <a:xfrm>
            <a:off x="492125" y="5965825"/>
            <a:ext cx="4529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r>
              <a:rPr kumimoji="0" lang="zh-CN" altLang="en-US" sz="1600" b="1"/>
              <a:t>注意</a:t>
            </a:r>
            <a:r>
              <a:rPr kumimoji="0" lang="en-US" altLang="zh-CN" sz="1600" b="1"/>
              <a:t>: </a:t>
            </a:r>
            <a:r>
              <a:rPr kumimoji="0" lang="zh-CN" altLang="en-US" sz="1600" b="1"/>
              <a:t>示意图，简化了实际的磁盘驱动器的结构</a:t>
            </a:r>
            <a:endParaRPr kumimoji="0" lang="en-US" altLang="zh-CN" sz="1600" b="1"/>
          </a:p>
        </p:txBody>
      </p:sp>
      <p:pic>
        <p:nvPicPr>
          <p:cNvPr id="2560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675" y="860425"/>
            <a:ext cx="6613525"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pPr>
              <a:defRPr/>
            </a:pPr>
            <a:r>
              <a:rPr lang="zh-CN" altLang="en-US" smtClean="0">
                <a:ea typeface="+mj-ea"/>
              </a:rPr>
              <a:t>磁盘</a:t>
            </a:r>
            <a:endParaRPr lang="en-US">
              <a:ea typeface="+mj-ea"/>
            </a:endParaRPr>
          </a:p>
        </p:txBody>
      </p:sp>
      <p:sp>
        <p:nvSpPr>
          <p:cNvPr id="27651" name="Rectangle 3"/>
          <p:cNvSpPr>
            <a:spLocks noGrp="1" noChangeArrowheads="1"/>
          </p:cNvSpPr>
          <p:nvPr>
            <p:ph type="body" idx="1"/>
          </p:nvPr>
        </p:nvSpPr>
        <p:spPr>
          <a:xfrm>
            <a:off x="914400" y="1122363"/>
            <a:ext cx="7867650" cy="5300662"/>
          </a:xfrm>
        </p:spPr>
        <p:txBody>
          <a:bodyPr/>
          <a:lstStyle/>
          <a:p>
            <a:pPr>
              <a:lnSpc>
                <a:spcPct val="90000"/>
              </a:lnSpc>
            </a:pPr>
            <a:r>
              <a:rPr lang="zh-CN" altLang="en-US" sz="2000" b="1" smtClean="0"/>
              <a:t>读写头</a:t>
            </a:r>
            <a:endParaRPr lang="en-US" altLang="zh-CN" sz="2000" smtClean="0"/>
          </a:p>
          <a:p>
            <a:pPr lvl="1">
              <a:lnSpc>
                <a:spcPct val="90000"/>
              </a:lnSpc>
            </a:pPr>
            <a:r>
              <a:rPr lang="zh-CN" altLang="en-US" sz="1800" smtClean="0"/>
              <a:t>很接近盘片表面</a:t>
            </a:r>
            <a:endParaRPr lang="en-US" altLang="zh-CN" sz="1800" smtClean="0"/>
          </a:p>
          <a:p>
            <a:pPr lvl="1">
              <a:lnSpc>
                <a:spcPct val="90000"/>
              </a:lnSpc>
            </a:pPr>
            <a:r>
              <a:rPr lang="zh-CN" altLang="en-US" sz="1800" smtClean="0"/>
              <a:t>对磁化的信息进行读或写</a:t>
            </a:r>
            <a:endParaRPr lang="en-US" altLang="zh-CN" sz="1800" smtClean="0"/>
          </a:p>
          <a:p>
            <a:pPr>
              <a:lnSpc>
                <a:spcPct val="90000"/>
              </a:lnSpc>
            </a:pPr>
            <a:r>
              <a:rPr lang="zh-CN" altLang="en-US" sz="2000" smtClean="0"/>
              <a:t>盘片的表面划分为</a:t>
            </a:r>
            <a:r>
              <a:rPr lang="zh-CN" altLang="en-US" sz="2000" b="1" smtClean="0">
                <a:solidFill>
                  <a:srgbClr val="000099"/>
                </a:solidFill>
              </a:rPr>
              <a:t>磁道</a:t>
            </a:r>
            <a:endParaRPr lang="en-US" altLang="zh-CN" sz="2000" b="1" smtClean="0">
              <a:solidFill>
                <a:srgbClr val="000099"/>
              </a:solidFill>
            </a:endParaRPr>
          </a:p>
          <a:p>
            <a:pPr lvl="1">
              <a:lnSpc>
                <a:spcPct val="90000"/>
              </a:lnSpc>
            </a:pPr>
            <a:r>
              <a:rPr lang="zh-CN" altLang="en-US" sz="1800" smtClean="0"/>
              <a:t>每一个盘片约有</a:t>
            </a:r>
            <a:r>
              <a:rPr lang="en-US" altLang="zh-CN" sz="1800" smtClean="0"/>
              <a:t>50000~100000</a:t>
            </a:r>
            <a:r>
              <a:rPr lang="zh-CN" altLang="en-US" sz="1800" smtClean="0"/>
              <a:t>条磁道</a:t>
            </a:r>
            <a:endParaRPr lang="en-US" altLang="zh-CN" sz="1800" smtClean="0"/>
          </a:p>
          <a:p>
            <a:pPr>
              <a:lnSpc>
                <a:spcPct val="90000"/>
              </a:lnSpc>
            </a:pPr>
            <a:r>
              <a:rPr lang="zh-CN" altLang="en-US" sz="2000" smtClean="0"/>
              <a:t>每个磁道又划分为</a:t>
            </a:r>
            <a:r>
              <a:rPr lang="zh-CN" altLang="en-US" sz="2000" b="1" smtClean="0">
                <a:solidFill>
                  <a:srgbClr val="000099"/>
                </a:solidFill>
              </a:rPr>
              <a:t>扇区</a:t>
            </a:r>
            <a:r>
              <a:rPr lang="en-US" altLang="zh-CN" sz="2000" b="1" smtClean="0"/>
              <a:t>.</a:t>
            </a:r>
            <a:r>
              <a:rPr lang="en-US" altLang="zh-CN" sz="2000" smtClean="0"/>
              <a:t>  </a:t>
            </a:r>
          </a:p>
          <a:p>
            <a:pPr lvl="1">
              <a:lnSpc>
                <a:spcPct val="90000"/>
              </a:lnSpc>
            </a:pPr>
            <a:r>
              <a:rPr lang="zh-CN" altLang="en-US" sz="1800" smtClean="0"/>
              <a:t>扇区是读</a:t>
            </a:r>
            <a:r>
              <a:rPr lang="en-US" altLang="zh-CN" sz="1800" smtClean="0"/>
              <a:t>/</a:t>
            </a:r>
            <a:r>
              <a:rPr lang="zh-CN" altLang="en-US" sz="1800" smtClean="0"/>
              <a:t>写数据的最小单元，大小一般为</a:t>
            </a:r>
            <a:r>
              <a:rPr lang="en-US" altLang="zh-CN" sz="1800" smtClean="0"/>
              <a:t>512</a:t>
            </a:r>
            <a:r>
              <a:rPr lang="zh-CN" altLang="en-US" sz="1800" smtClean="0"/>
              <a:t>字节</a:t>
            </a:r>
            <a:endParaRPr lang="en-US" altLang="zh-CN" sz="1800" smtClean="0"/>
          </a:p>
          <a:p>
            <a:pPr lvl="1">
              <a:lnSpc>
                <a:spcPct val="90000"/>
              </a:lnSpc>
            </a:pPr>
            <a:r>
              <a:rPr lang="zh-CN" altLang="en-US" sz="1800" smtClean="0"/>
              <a:t>内侧每磁道大约包含</a:t>
            </a:r>
            <a:r>
              <a:rPr lang="en-US" altLang="zh-CN" sz="1800" smtClean="0"/>
              <a:t>500~1000</a:t>
            </a:r>
            <a:r>
              <a:rPr lang="zh-CN" altLang="en-US" sz="1800" smtClean="0"/>
              <a:t>个扇区，而外侧每磁道大约包含</a:t>
            </a:r>
            <a:r>
              <a:rPr lang="en-US" altLang="zh-CN" sz="1800" smtClean="0"/>
              <a:t>1000~2000</a:t>
            </a:r>
            <a:r>
              <a:rPr lang="zh-CN" altLang="en-US" sz="1800" smtClean="0"/>
              <a:t>个扇区</a:t>
            </a:r>
            <a:endParaRPr lang="en-US" altLang="zh-CN" sz="1800" smtClean="0"/>
          </a:p>
          <a:p>
            <a:pPr>
              <a:lnSpc>
                <a:spcPct val="90000"/>
              </a:lnSpc>
            </a:pPr>
            <a:r>
              <a:rPr lang="zh-CN" altLang="en-US" sz="2000" smtClean="0"/>
              <a:t>读</a:t>
            </a:r>
            <a:r>
              <a:rPr lang="en-US" altLang="zh-CN" sz="2000" smtClean="0"/>
              <a:t>/</a:t>
            </a:r>
            <a:r>
              <a:rPr lang="zh-CN" altLang="en-US" sz="2000" smtClean="0"/>
              <a:t>写一个扇区</a:t>
            </a:r>
            <a:endParaRPr lang="en-US" altLang="zh-CN" sz="2000" smtClean="0"/>
          </a:p>
          <a:p>
            <a:pPr lvl="1">
              <a:lnSpc>
                <a:spcPct val="90000"/>
              </a:lnSpc>
            </a:pPr>
            <a:r>
              <a:rPr lang="zh-CN" altLang="en-US" sz="1800" smtClean="0"/>
              <a:t>磁臂将读写头移动到正确的磁道</a:t>
            </a:r>
            <a:endParaRPr lang="en-US" altLang="zh-CN" sz="1800" smtClean="0"/>
          </a:p>
          <a:p>
            <a:pPr lvl="1">
              <a:lnSpc>
                <a:spcPct val="90000"/>
              </a:lnSpc>
            </a:pPr>
            <a:r>
              <a:rPr lang="zh-CN" altLang="en-US" sz="1800" smtClean="0"/>
              <a:t>磁头从旋转的盘片中读</a:t>
            </a:r>
            <a:r>
              <a:rPr lang="en-US" altLang="zh-CN" sz="1800" smtClean="0"/>
              <a:t>/</a:t>
            </a:r>
            <a:r>
              <a:rPr lang="zh-CN" altLang="en-US" sz="1800" smtClean="0"/>
              <a:t>写数据</a:t>
            </a:r>
            <a:endParaRPr lang="en-US" altLang="zh-CN" sz="1800" smtClean="0"/>
          </a:p>
          <a:p>
            <a:pPr>
              <a:lnSpc>
                <a:spcPct val="90000"/>
              </a:lnSpc>
            </a:pPr>
            <a:r>
              <a:rPr lang="zh-CN" altLang="en-US" sz="2000" smtClean="0"/>
              <a:t>磁盘集合</a:t>
            </a:r>
            <a:r>
              <a:rPr lang="en-US" altLang="zh-CN" sz="2000" smtClean="0"/>
              <a:t>  </a:t>
            </a:r>
          </a:p>
          <a:p>
            <a:pPr lvl="1">
              <a:lnSpc>
                <a:spcPct val="90000"/>
              </a:lnSpc>
            </a:pPr>
            <a:r>
              <a:rPr lang="zh-CN" altLang="en-US" sz="1800" smtClean="0"/>
              <a:t>一个轴上有几个盘片</a:t>
            </a:r>
            <a:r>
              <a:rPr lang="en-US" altLang="zh-CN" sz="1800" smtClean="0"/>
              <a:t> (</a:t>
            </a:r>
            <a:r>
              <a:rPr lang="zh-CN" altLang="en-US" sz="1800" smtClean="0"/>
              <a:t>通常是</a:t>
            </a:r>
            <a:r>
              <a:rPr lang="en-US" altLang="zh-CN" sz="1800" smtClean="0"/>
              <a:t>1</a:t>
            </a:r>
            <a:r>
              <a:rPr lang="zh-CN" altLang="en-US" sz="1800" smtClean="0"/>
              <a:t>到</a:t>
            </a:r>
            <a:r>
              <a:rPr lang="en-US" altLang="zh-CN" sz="1800" smtClean="0"/>
              <a:t>5</a:t>
            </a:r>
            <a:r>
              <a:rPr lang="zh-CN" altLang="en-US" sz="1800" smtClean="0"/>
              <a:t>个</a:t>
            </a:r>
            <a:r>
              <a:rPr lang="en-US" altLang="zh-CN" sz="1800" smtClean="0"/>
              <a:t>)</a:t>
            </a:r>
          </a:p>
          <a:p>
            <a:pPr lvl="1">
              <a:lnSpc>
                <a:spcPct val="90000"/>
              </a:lnSpc>
            </a:pPr>
            <a:r>
              <a:rPr lang="zh-CN" altLang="en-US" sz="1800" smtClean="0"/>
              <a:t>每一个盘片有一个读写头</a:t>
            </a:r>
            <a:r>
              <a:rPr lang="en-US" altLang="zh-CN" sz="1800" smtClean="0"/>
              <a:t>, </a:t>
            </a:r>
            <a:r>
              <a:rPr lang="zh-CN" altLang="en-US" sz="1800" smtClean="0"/>
              <a:t>所有读写头都在一个磁盘臂上</a:t>
            </a:r>
            <a:endParaRPr lang="en-US" altLang="zh-CN" sz="1800" smtClean="0"/>
          </a:p>
          <a:p>
            <a:pPr lvl="1">
              <a:lnSpc>
                <a:spcPct val="90000"/>
              </a:lnSpc>
            </a:pPr>
            <a:endParaRPr lang="en-US" altLang="zh-CN" sz="180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pPr>
              <a:defRPr/>
            </a:pPr>
            <a:r>
              <a:rPr lang="zh-CN" altLang="en-US" smtClean="0">
                <a:ea typeface="+mj-ea"/>
              </a:rPr>
              <a:t>磁盘</a:t>
            </a:r>
            <a:endParaRPr lang="en-US">
              <a:ea typeface="+mj-ea"/>
            </a:endParaRPr>
          </a:p>
        </p:txBody>
      </p:sp>
      <p:sp>
        <p:nvSpPr>
          <p:cNvPr id="29699" name="Rectangle 3"/>
          <p:cNvSpPr>
            <a:spLocks noGrp="1" noChangeArrowheads="1"/>
          </p:cNvSpPr>
          <p:nvPr>
            <p:ph type="body" idx="1"/>
          </p:nvPr>
        </p:nvSpPr>
        <p:spPr>
          <a:xfrm>
            <a:off x="914400" y="1122363"/>
            <a:ext cx="7867650" cy="5481637"/>
          </a:xfrm>
        </p:spPr>
        <p:txBody>
          <a:bodyPr/>
          <a:lstStyle/>
          <a:p>
            <a:pPr>
              <a:lnSpc>
                <a:spcPct val="90000"/>
              </a:lnSpc>
            </a:pPr>
            <a:r>
              <a:rPr lang="zh-CN" altLang="en-US" sz="2000" b="1" smtClean="0">
                <a:solidFill>
                  <a:srgbClr val="000099"/>
                </a:solidFill>
              </a:rPr>
              <a:t>柱面</a:t>
            </a:r>
            <a:r>
              <a:rPr lang="en-US" altLang="zh-CN" sz="2000" i="1" smtClean="0"/>
              <a:t> i</a:t>
            </a:r>
            <a:r>
              <a:rPr lang="en-US" altLang="zh-CN" sz="2000" b="1" i="1" smtClean="0"/>
              <a:t> </a:t>
            </a:r>
            <a:r>
              <a:rPr lang="zh-CN" altLang="en-US" sz="2000" smtClean="0"/>
              <a:t>包含所有盘面上第</a:t>
            </a:r>
            <a:r>
              <a:rPr lang="en-US" altLang="zh-CN" sz="2000" smtClean="0"/>
              <a:t>i</a:t>
            </a:r>
            <a:r>
              <a:rPr lang="zh-CN" altLang="en-US" sz="2000" smtClean="0"/>
              <a:t>个磁道</a:t>
            </a:r>
            <a:endParaRPr lang="en-US" altLang="zh-CN" sz="2000" smtClean="0"/>
          </a:p>
          <a:p>
            <a:pPr>
              <a:lnSpc>
                <a:spcPct val="90000"/>
              </a:lnSpc>
            </a:pPr>
            <a:r>
              <a:rPr lang="zh-CN" altLang="en-US" sz="2000" smtClean="0"/>
              <a:t>早期磁盘磁头易损坏</a:t>
            </a:r>
            <a:endParaRPr lang="en-US" altLang="zh-CN" sz="2000" smtClean="0"/>
          </a:p>
          <a:p>
            <a:pPr lvl="1">
              <a:lnSpc>
                <a:spcPct val="90000"/>
              </a:lnSpc>
            </a:pPr>
            <a:r>
              <a:rPr lang="zh-CN" altLang="en-US" sz="1800" smtClean="0"/>
              <a:t>早期磁盘盘片的表面有一层金属氧化物涂层，读写头挂掉的介质散落到其他盘片，引起更多的损坏</a:t>
            </a:r>
            <a:endParaRPr lang="en-US" altLang="zh-CN" sz="1800" smtClean="0"/>
          </a:p>
          <a:p>
            <a:pPr lvl="1">
              <a:lnSpc>
                <a:spcPct val="90000"/>
              </a:lnSpc>
            </a:pPr>
            <a:r>
              <a:rPr lang="zh-CN" altLang="en-US" sz="1800" smtClean="0"/>
              <a:t>目前的磁盘不易受这类缺点的影响，尽管个别扇区可能损坏</a:t>
            </a:r>
            <a:endParaRPr lang="en-US" altLang="zh-CN" sz="1800" smtClean="0"/>
          </a:p>
          <a:p>
            <a:pPr>
              <a:lnSpc>
                <a:spcPct val="90000"/>
              </a:lnSpc>
            </a:pPr>
            <a:r>
              <a:rPr lang="zh-CN" altLang="en-US" sz="2000" b="1" smtClean="0">
                <a:solidFill>
                  <a:srgbClr val="000099"/>
                </a:solidFill>
              </a:rPr>
              <a:t>磁盘控制器</a:t>
            </a:r>
            <a:endParaRPr lang="en-US" altLang="zh-CN" sz="1800" smtClean="0"/>
          </a:p>
          <a:p>
            <a:pPr lvl="1">
              <a:lnSpc>
                <a:spcPct val="90000"/>
              </a:lnSpc>
            </a:pPr>
            <a:r>
              <a:rPr lang="zh-CN" altLang="en-US" sz="1800" smtClean="0"/>
              <a:t>作为计算机系统和实际的磁盘驱动器硬件之间的接口</a:t>
            </a:r>
            <a:endParaRPr lang="en-US" altLang="zh-CN" sz="1800" smtClean="0"/>
          </a:p>
          <a:p>
            <a:pPr lvl="1">
              <a:lnSpc>
                <a:spcPct val="90000"/>
              </a:lnSpc>
            </a:pPr>
            <a:r>
              <a:rPr lang="zh-CN" altLang="en-US" sz="1800" smtClean="0"/>
              <a:t>接受高层次的读</a:t>
            </a:r>
            <a:r>
              <a:rPr lang="en-US" altLang="zh-CN" sz="1800" smtClean="0"/>
              <a:t>/</a:t>
            </a:r>
            <a:r>
              <a:rPr lang="zh-CN" altLang="en-US" sz="1800" smtClean="0"/>
              <a:t>写扇区的命令</a:t>
            </a:r>
            <a:endParaRPr lang="en-US" altLang="zh-CN" sz="1800" smtClean="0"/>
          </a:p>
          <a:p>
            <a:pPr lvl="1">
              <a:lnSpc>
                <a:spcPct val="90000"/>
              </a:lnSpc>
            </a:pPr>
            <a:r>
              <a:rPr lang="zh-CN" altLang="en-US" sz="1800" smtClean="0"/>
              <a:t>开始动作，如移动磁盘臂到正确的磁道，并实际地读写数据</a:t>
            </a:r>
            <a:endParaRPr lang="en-US" altLang="zh-CN" sz="1800" smtClean="0"/>
          </a:p>
          <a:p>
            <a:pPr lvl="1">
              <a:lnSpc>
                <a:spcPct val="90000"/>
              </a:lnSpc>
            </a:pPr>
            <a:r>
              <a:rPr lang="zh-CN" altLang="en-US" sz="1800" smtClean="0"/>
              <a:t>为确保读取数据的正确性，为每块扇区计算和附加</a:t>
            </a:r>
            <a:r>
              <a:rPr lang="zh-CN" altLang="en-US" sz="1800" b="1" smtClean="0">
                <a:solidFill>
                  <a:srgbClr val="000099"/>
                </a:solidFill>
              </a:rPr>
              <a:t>校验和</a:t>
            </a:r>
            <a:endParaRPr lang="en-US" altLang="zh-CN" sz="1800" smtClean="0"/>
          </a:p>
          <a:p>
            <a:pPr lvl="2">
              <a:lnSpc>
                <a:spcPct val="90000"/>
              </a:lnSpc>
            </a:pPr>
            <a:r>
              <a:rPr lang="zh-CN" altLang="en-US" sz="1600" smtClean="0"/>
              <a:t>如果数据被损坏，计算的校验和与存储的校验和不一致的可能性就很高</a:t>
            </a:r>
            <a:endParaRPr lang="en-US" altLang="zh-CN" sz="1600" smtClean="0"/>
          </a:p>
          <a:p>
            <a:pPr lvl="1">
              <a:lnSpc>
                <a:spcPct val="90000"/>
              </a:lnSpc>
            </a:pPr>
            <a:r>
              <a:rPr lang="zh-CN" altLang="en-US" sz="1800" smtClean="0"/>
              <a:t>在写扇区后，通过重读扇区确保写入成功</a:t>
            </a:r>
            <a:endParaRPr lang="en-US" altLang="zh-CN" sz="1800" smtClean="0"/>
          </a:p>
          <a:p>
            <a:pPr lvl="1">
              <a:lnSpc>
                <a:spcPct val="90000"/>
              </a:lnSpc>
            </a:pPr>
            <a:r>
              <a:rPr lang="zh-CN" altLang="en-US" sz="1800" smtClean="0"/>
              <a:t>对坏的扇区重新映射</a:t>
            </a:r>
            <a:endParaRPr lang="en-US" altLang="zh-CN" sz="1800" smtClean="0"/>
          </a:p>
          <a:p>
            <a:pPr>
              <a:lnSpc>
                <a:spcPct val="90000"/>
              </a:lnSpc>
            </a:pPr>
            <a:endParaRPr lang="en-US" altLang="zh-CN" sz="200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p:txBody>
          <a:bodyPr/>
          <a:lstStyle/>
          <a:p>
            <a:pPr>
              <a:defRPr/>
            </a:pPr>
            <a:r>
              <a:rPr lang="zh-CN" altLang="en-US" smtClean="0">
                <a:ea typeface="+mj-ea"/>
              </a:rPr>
              <a:t>磁盘性能的度量</a:t>
            </a:r>
            <a:endParaRPr lang="en-US">
              <a:ea typeface="+mj-ea"/>
            </a:endParaRPr>
          </a:p>
        </p:txBody>
      </p:sp>
      <p:sp>
        <p:nvSpPr>
          <p:cNvPr id="31747" name="Rectangle 5"/>
          <p:cNvSpPr>
            <a:spLocks noGrp="1" noChangeArrowheads="1"/>
          </p:cNvSpPr>
          <p:nvPr>
            <p:ph type="body" idx="1"/>
          </p:nvPr>
        </p:nvSpPr>
        <p:spPr>
          <a:xfrm>
            <a:off x="798513" y="1036638"/>
            <a:ext cx="8069262" cy="5626100"/>
          </a:xfrm>
        </p:spPr>
        <p:txBody>
          <a:bodyPr/>
          <a:lstStyle/>
          <a:p>
            <a:pPr>
              <a:lnSpc>
                <a:spcPts val="2600"/>
              </a:lnSpc>
              <a:spcBef>
                <a:spcPct val="0"/>
              </a:spcBef>
            </a:pPr>
            <a:r>
              <a:rPr lang="zh-CN" altLang="en-US" sz="2400" b="1" smtClean="0">
                <a:solidFill>
                  <a:srgbClr val="000099"/>
                </a:solidFill>
              </a:rPr>
              <a:t>访问时间：</a:t>
            </a:r>
            <a:r>
              <a:rPr lang="zh-CN" altLang="en-US" sz="2400" smtClean="0"/>
              <a:t>从发出读写请求到数据开始传输之间的时间</a:t>
            </a:r>
            <a:r>
              <a:rPr lang="en-US" altLang="zh-CN" sz="2400" smtClean="0"/>
              <a:t> </a:t>
            </a:r>
          </a:p>
          <a:p>
            <a:pPr lvl="1">
              <a:lnSpc>
                <a:spcPts val="2600"/>
              </a:lnSpc>
              <a:spcBef>
                <a:spcPct val="0"/>
              </a:spcBef>
            </a:pPr>
            <a:r>
              <a:rPr lang="zh-CN" altLang="en-US" sz="2000" b="1" smtClean="0">
                <a:solidFill>
                  <a:srgbClr val="000099"/>
                </a:solidFill>
              </a:rPr>
              <a:t>寻道时间：</a:t>
            </a:r>
            <a:r>
              <a:rPr lang="zh-CN" altLang="en-US" sz="2000" smtClean="0"/>
              <a:t>将磁盘臂从当前位置移动到正确磁道的时间</a:t>
            </a:r>
            <a:r>
              <a:rPr lang="en-US" altLang="zh-CN" sz="2000" smtClean="0"/>
              <a:t> </a:t>
            </a:r>
          </a:p>
          <a:p>
            <a:pPr lvl="2">
              <a:lnSpc>
                <a:spcPts val="2600"/>
              </a:lnSpc>
              <a:spcBef>
                <a:spcPct val="0"/>
              </a:spcBef>
            </a:pPr>
            <a:r>
              <a:rPr lang="en-US" altLang="zh-CN" sz="1800" smtClean="0"/>
              <a:t> </a:t>
            </a:r>
            <a:r>
              <a:rPr lang="zh-CN" altLang="en-US" sz="1600" smtClean="0"/>
              <a:t>平均寻道时间大约是最长寻道时间的</a:t>
            </a:r>
            <a:r>
              <a:rPr lang="en-US" altLang="zh-CN" sz="1600" smtClean="0"/>
              <a:t>1/2</a:t>
            </a:r>
          </a:p>
          <a:p>
            <a:pPr lvl="3">
              <a:lnSpc>
                <a:spcPts val="2600"/>
              </a:lnSpc>
              <a:spcBef>
                <a:spcPct val="0"/>
              </a:spcBef>
            </a:pPr>
            <a:r>
              <a:rPr lang="zh-CN" altLang="en-US" sz="1600" smtClean="0"/>
              <a:t>假设所有的磁道包含相同的扇区数则可能是</a:t>
            </a:r>
            <a:r>
              <a:rPr lang="en-US" altLang="zh-CN" sz="1600" smtClean="0"/>
              <a:t>1/3, </a:t>
            </a:r>
            <a:r>
              <a:rPr lang="zh-CN" altLang="en-US" sz="1600" smtClean="0"/>
              <a:t>我们忽略读写头开始移动和结束移动所花费的时间</a:t>
            </a:r>
            <a:endParaRPr lang="en-US" altLang="zh-CN" sz="1600" smtClean="0"/>
          </a:p>
          <a:p>
            <a:pPr lvl="2">
              <a:lnSpc>
                <a:spcPts val="2600"/>
              </a:lnSpc>
              <a:spcBef>
                <a:spcPct val="0"/>
              </a:spcBef>
            </a:pPr>
            <a:r>
              <a:rPr lang="zh-CN" altLang="en-US" sz="1600" smtClean="0"/>
              <a:t>典型的寻道时间在</a:t>
            </a:r>
            <a:r>
              <a:rPr lang="en-US" altLang="zh-CN" sz="1600" smtClean="0"/>
              <a:t>4</a:t>
            </a:r>
            <a:r>
              <a:rPr lang="zh-CN" altLang="en-US" sz="1600" smtClean="0"/>
              <a:t>到</a:t>
            </a:r>
            <a:r>
              <a:rPr lang="en-US" altLang="zh-CN" sz="1600" smtClean="0"/>
              <a:t>10</a:t>
            </a:r>
            <a:r>
              <a:rPr lang="zh-CN" altLang="en-US" sz="1600" smtClean="0"/>
              <a:t>毫秒之间</a:t>
            </a:r>
            <a:endParaRPr lang="en-US" altLang="zh-CN" sz="1600" smtClean="0"/>
          </a:p>
          <a:p>
            <a:pPr lvl="1">
              <a:lnSpc>
                <a:spcPts val="2600"/>
              </a:lnSpc>
              <a:spcBef>
                <a:spcPct val="0"/>
              </a:spcBef>
            </a:pPr>
            <a:r>
              <a:rPr lang="zh-CN" altLang="en-US" sz="2000" b="1" smtClean="0">
                <a:solidFill>
                  <a:srgbClr val="000099"/>
                </a:solidFill>
              </a:rPr>
              <a:t>旋转等待时间</a:t>
            </a:r>
            <a:r>
              <a:rPr lang="zh-CN" altLang="en-US" sz="2000" smtClean="0"/>
              <a:t>：等待访问的扇区出现在读写头之下所花费的时间</a:t>
            </a:r>
            <a:endParaRPr lang="en-US" altLang="zh-CN" sz="2000" smtClean="0"/>
          </a:p>
          <a:p>
            <a:pPr lvl="2">
              <a:lnSpc>
                <a:spcPts val="2600"/>
              </a:lnSpc>
              <a:spcBef>
                <a:spcPct val="0"/>
              </a:spcBef>
            </a:pPr>
            <a:r>
              <a:rPr lang="zh-CN" altLang="en-US" sz="1600" smtClean="0"/>
              <a:t>平均旋转等待时间是磁盘旋转一周时间的</a:t>
            </a:r>
            <a:r>
              <a:rPr lang="en-US" altLang="zh-CN" sz="1600" smtClean="0"/>
              <a:t>1/2</a:t>
            </a:r>
          </a:p>
          <a:p>
            <a:pPr lvl="2">
              <a:lnSpc>
                <a:spcPts val="2600"/>
              </a:lnSpc>
              <a:spcBef>
                <a:spcPct val="0"/>
              </a:spcBef>
            </a:pPr>
            <a:r>
              <a:rPr lang="zh-CN" altLang="en-US" sz="1600" smtClean="0"/>
              <a:t>磁盘旋转一周需</a:t>
            </a:r>
            <a:r>
              <a:rPr lang="en-US" altLang="zh-CN" sz="1600" smtClean="0"/>
              <a:t>4</a:t>
            </a:r>
            <a:r>
              <a:rPr lang="zh-CN" altLang="en-US" sz="1600" smtClean="0"/>
              <a:t>毫秒到</a:t>
            </a:r>
            <a:r>
              <a:rPr lang="en-US" altLang="zh-CN" sz="1600" smtClean="0"/>
              <a:t>11</a:t>
            </a:r>
            <a:r>
              <a:rPr lang="zh-CN" altLang="en-US" sz="1600" smtClean="0"/>
              <a:t>毫秒</a:t>
            </a:r>
            <a:r>
              <a:rPr lang="en-US" altLang="zh-CN" sz="1600" smtClean="0"/>
              <a:t>(5400 to 15000 r.p.m.)</a:t>
            </a:r>
          </a:p>
          <a:p>
            <a:pPr>
              <a:lnSpc>
                <a:spcPts val="2600"/>
              </a:lnSpc>
              <a:spcBef>
                <a:spcPct val="0"/>
              </a:spcBef>
            </a:pPr>
            <a:r>
              <a:rPr lang="zh-CN" altLang="en-US" sz="2400" b="1" smtClean="0">
                <a:solidFill>
                  <a:srgbClr val="000099"/>
                </a:solidFill>
              </a:rPr>
              <a:t>数据传输率：</a:t>
            </a:r>
            <a:r>
              <a:rPr lang="zh-CN" altLang="en-US" sz="2400" smtClean="0"/>
              <a:t>从磁盘获得数据或向磁盘存储数据的速率</a:t>
            </a:r>
            <a:endParaRPr lang="en-US" altLang="zh-CN" sz="2400" smtClean="0"/>
          </a:p>
          <a:p>
            <a:pPr lvl="1">
              <a:lnSpc>
                <a:spcPts val="2600"/>
              </a:lnSpc>
              <a:spcBef>
                <a:spcPct val="0"/>
              </a:spcBef>
            </a:pPr>
            <a:r>
              <a:rPr lang="zh-CN" altLang="en-US" sz="2000" smtClean="0"/>
              <a:t>最大传输率是每秒 </a:t>
            </a:r>
            <a:r>
              <a:rPr lang="en-US" altLang="zh-CN" sz="2000" smtClean="0"/>
              <a:t>25 </a:t>
            </a:r>
            <a:r>
              <a:rPr lang="zh-CN" altLang="en-US" sz="2000" smtClean="0"/>
              <a:t>到</a:t>
            </a:r>
            <a:r>
              <a:rPr lang="en-US" altLang="zh-CN" sz="2000" smtClean="0"/>
              <a:t>100 MB, </a:t>
            </a:r>
            <a:r>
              <a:rPr lang="zh-CN" altLang="en-US" sz="2000" smtClean="0"/>
              <a:t>内侧磁道数据传输率较低</a:t>
            </a:r>
            <a:endParaRPr lang="en-US" altLang="zh-CN" sz="2000" smtClean="0"/>
          </a:p>
          <a:p>
            <a:pPr lvl="1">
              <a:lnSpc>
                <a:spcPts val="2600"/>
              </a:lnSpc>
              <a:spcBef>
                <a:spcPct val="0"/>
              </a:spcBef>
            </a:pPr>
            <a:r>
              <a:rPr lang="zh-CN" altLang="en-US" sz="2000" smtClean="0"/>
              <a:t>多个磁盘共享一个控制器，所以控制器可以处理的速度，也很重要</a:t>
            </a:r>
            <a:endParaRPr lang="en-US" altLang="zh-CN" sz="2000" smtClean="0"/>
          </a:p>
          <a:p>
            <a:pPr lvl="2">
              <a:lnSpc>
                <a:spcPts val="2600"/>
              </a:lnSpc>
              <a:spcBef>
                <a:spcPct val="0"/>
              </a:spcBef>
            </a:pPr>
            <a:r>
              <a:rPr lang="zh-CN" altLang="en-US" sz="1600" smtClean="0"/>
              <a:t>例：</a:t>
            </a:r>
            <a:r>
              <a:rPr lang="en-US" altLang="zh-CN" sz="1600" smtClean="0"/>
              <a:t> SATA: 150 MB/sec, SATA-II 3Gb (300 MB/sec)</a:t>
            </a:r>
          </a:p>
          <a:p>
            <a:pPr lvl="2">
              <a:lnSpc>
                <a:spcPts val="2600"/>
              </a:lnSpc>
              <a:spcBef>
                <a:spcPct val="0"/>
              </a:spcBef>
            </a:pPr>
            <a:r>
              <a:rPr lang="en-US" altLang="zh-CN" sz="1600" smtClean="0"/>
              <a:t>Ultra 320 SCSI: 320 MB/s, SAS (3 to 6 Gb/sec)</a:t>
            </a:r>
          </a:p>
          <a:p>
            <a:pPr lvl="2">
              <a:lnSpc>
                <a:spcPts val="2600"/>
              </a:lnSpc>
              <a:spcBef>
                <a:spcPct val="0"/>
              </a:spcBef>
            </a:pPr>
            <a:r>
              <a:rPr lang="en-US" altLang="zh-CN" sz="1600" smtClean="0"/>
              <a:t>Fiber Channel (FC2Gb or 4Gb): 256 to 512 MB/s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pPr>
              <a:defRPr/>
            </a:pPr>
            <a:r>
              <a:rPr lang="zh-CN" altLang="en-US" smtClean="0"/>
              <a:t>磁盘性能的度量</a:t>
            </a:r>
            <a:r>
              <a:rPr lang="en-US" smtClean="0">
                <a:ea typeface="+mj-ea"/>
              </a:rPr>
              <a:t>(</a:t>
            </a:r>
            <a:r>
              <a:rPr lang="zh-CN" altLang="en-US" smtClean="0">
                <a:ea typeface="+mj-ea"/>
              </a:rPr>
              <a:t>续</a:t>
            </a:r>
            <a:r>
              <a:rPr lang="en-US" smtClean="0">
                <a:ea typeface="+mj-ea"/>
              </a:rPr>
              <a:t>)</a:t>
            </a:r>
            <a:endParaRPr lang="en-US">
              <a:ea typeface="+mj-ea"/>
            </a:endParaRPr>
          </a:p>
        </p:txBody>
      </p:sp>
      <p:sp>
        <p:nvSpPr>
          <p:cNvPr id="33795" name="Rectangle 3"/>
          <p:cNvSpPr>
            <a:spLocks noGrp="1" noChangeArrowheads="1"/>
          </p:cNvSpPr>
          <p:nvPr>
            <p:ph type="body" idx="1"/>
          </p:nvPr>
        </p:nvSpPr>
        <p:spPr>
          <a:xfrm>
            <a:off x="914400" y="1265238"/>
            <a:ext cx="7500938" cy="4859337"/>
          </a:xfrm>
        </p:spPr>
        <p:txBody>
          <a:bodyPr/>
          <a:lstStyle/>
          <a:p>
            <a:r>
              <a:rPr lang="zh-CN" altLang="en-US" sz="2400" b="1" smtClean="0">
                <a:solidFill>
                  <a:srgbClr val="000099"/>
                </a:solidFill>
              </a:rPr>
              <a:t>平均故障时间</a:t>
            </a:r>
            <a:r>
              <a:rPr lang="en-US" altLang="zh-CN" sz="2400" b="1" smtClean="0">
                <a:solidFill>
                  <a:srgbClr val="000099"/>
                </a:solidFill>
              </a:rPr>
              <a:t>(MTTF)</a:t>
            </a:r>
            <a:r>
              <a:rPr lang="en-US" altLang="zh-CN" sz="2400" smtClean="0"/>
              <a:t> </a:t>
            </a:r>
            <a:r>
              <a:rPr lang="zh-CN" altLang="en-US" sz="2400" smtClean="0"/>
              <a:t>：预计磁盘连续无故障运行的平均时间</a:t>
            </a:r>
            <a:endParaRPr lang="en-US" altLang="zh-CN" sz="2400" smtClean="0"/>
          </a:p>
          <a:p>
            <a:pPr lvl="1"/>
            <a:r>
              <a:rPr lang="zh-CN" altLang="en-US" sz="1800" smtClean="0"/>
              <a:t>一般是</a:t>
            </a:r>
            <a:r>
              <a:rPr lang="en-US" altLang="zh-CN" sz="1800" smtClean="0"/>
              <a:t>3</a:t>
            </a:r>
            <a:r>
              <a:rPr lang="zh-CN" altLang="en-US" sz="1800" smtClean="0"/>
              <a:t>到</a:t>
            </a:r>
            <a:r>
              <a:rPr lang="en-US" altLang="zh-CN" sz="1800" smtClean="0"/>
              <a:t>5</a:t>
            </a:r>
            <a:r>
              <a:rPr lang="zh-CN" altLang="en-US" sz="1800" smtClean="0"/>
              <a:t>年</a:t>
            </a:r>
            <a:endParaRPr lang="en-US" altLang="zh-CN" sz="1800" smtClean="0"/>
          </a:p>
          <a:p>
            <a:pPr lvl="1"/>
            <a:r>
              <a:rPr lang="zh-CN" altLang="en-US" sz="1800" smtClean="0"/>
              <a:t>新磁盘出现故障的可能性很小</a:t>
            </a:r>
            <a:r>
              <a:rPr lang="en-US" altLang="zh-CN" sz="1800" smtClean="0"/>
              <a:t>, </a:t>
            </a:r>
            <a:r>
              <a:rPr lang="zh-CN" altLang="en-US" sz="1800" smtClean="0"/>
              <a:t>一般来说，新磁盘的</a:t>
            </a:r>
            <a:r>
              <a:rPr lang="en-US" altLang="zh-CN" sz="1800" smtClean="0"/>
              <a:t>“</a:t>
            </a:r>
            <a:r>
              <a:rPr lang="zh-CN" altLang="en-US" sz="1800" smtClean="0"/>
              <a:t>理论</a:t>
            </a:r>
            <a:r>
              <a:rPr lang="en-US" altLang="zh-CN" sz="1800" smtClean="0"/>
              <a:t> MTTF” </a:t>
            </a:r>
            <a:r>
              <a:rPr lang="zh-CN" altLang="en-US" sz="1800" smtClean="0"/>
              <a:t>是</a:t>
            </a:r>
            <a:r>
              <a:rPr lang="en-US" altLang="zh-CN" sz="1800" smtClean="0"/>
              <a:t> 500,000 </a:t>
            </a:r>
            <a:r>
              <a:rPr lang="zh-CN" altLang="en-US" sz="1800" smtClean="0"/>
              <a:t>到</a:t>
            </a:r>
            <a:r>
              <a:rPr lang="en-US" altLang="zh-CN" sz="1800" smtClean="0"/>
              <a:t>1,200,000 </a:t>
            </a:r>
            <a:r>
              <a:rPr lang="zh-CN" altLang="en-US" sz="1800" smtClean="0"/>
              <a:t>小时</a:t>
            </a:r>
            <a:endParaRPr lang="en-US" altLang="zh-CN" sz="1800" smtClean="0"/>
          </a:p>
          <a:p>
            <a:pPr lvl="2"/>
            <a:r>
              <a:rPr lang="zh-CN" altLang="en-US" sz="1600" smtClean="0"/>
              <a:t>例，一个新磁盘的</a:t>
            </a:r>
            <a:r>
              <a:rPr lang="en-US" altLang="zh-CN" sz="1600" smtClean="0"/>
              <a:t> MTTF</a:t>
            </a:r>
            <a:r>
              <a:rPr lang="zh-CN" altLang="en-US" sz="1600" smtClean="0"/>
              <a:t>是</a:t>
            </a:r>
            <a:r>
              <a:rPr lang="en-US" altLang="zh-CN" sz="1600" smtClean="0"/>
              <a:t>  1,200,000 </a:t>
            </a:r>
            <a:r>
              <a:rPr lang="zh-CN" altLang="en-US" sz="1600" smtClean="0"/>
              <a:t>小时，意味着对于给定的</a:t>
            </a:r>
            <a:r>
              <a:rPr lang="en-US" altLang="zh-CN" sz="1600" smtClean="0"/>
              <a:t>1000</a:t>
            </a:r>
            <a:r>
              <a:rPr lang="zh-CN" altLang="en-US" sz="1600" smtClean="0"/>
              <a:t>张相对较新的磁盘，则平均来说，在</a:t>
            </a:r>
            <a:r>
              <a:rPr lang="en-US" altLang="zh-CN" sz="1600" smtClean="0"/>
              <a:t>1200</a:t>
            </a:r>
            <a:r>
              <a:rPr lang="zh-CN" altLang="en-US" sz="1600" smtClean="0"/>
              <a:t>小时内这些磁盘中将会有一张发生故障</a:t>
            </a:r>
            <a:endParaRPr lang="en-US" altLang="zh-CN" sz="1600" smtClean="0"/>
          </a:p>
          <a:p>
            <a:pPr lvl="1"/>
            <a:r>
              <a:rPr lang="en-US" altLang="zh-CN" sz="1800" smtClean="0"/>
              <a:t>MTTF </a:t>
            </a:r>
            <a:r>
              <a:rPr lang="zh-CN" altLang="en-US" sz="1800" smtClean="0"/>
              <a:t>随着磁盘工作时间的增长而下降</a:t>
            </a:r>
            <a:endParaRPr lang="en-US" altLang="zh-CN" sz="1800" smtClean="0"/>
          </a:p>
          <a:p>
            <a:pPr lvl="1">
              <a:buFont typeface="Monotype Sorts" charset="2"/>
              <a:buNone/>
            </a:pPr>
            <a:endParaRPr lang="en-US" altLang="zh-CN" sz="1800" smtClean="0"/>
          </a:p>
          <a:p>
            <a:endParaRPr lang="en-US" altLang="zh-CN" sz="180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pPr>
              <a:defRPr/>
            </a:pPr>
            <a:r>
              <a:rPr lang="zh-CN" altLang="en-US" smtClean="0"/>
              <a:t>磁盘块访问的优化</a:t>
            </a:r>
            <a:endParaRPr lang="en-US">
              <a:ea typeface="+mj-ea"/>
            </a:endParaRPr>
          </a:p>
        </p:txBody>
      </p:sp>
      <p:sp>
        <p:nvSpPr>
          <p:cNvPr id="35843" name="Rectangle 3"/>
          <p:cNvSpPr>
            <a:spLocks noGrp="1" noChangeArrowheads="1"/>
          </p:cNvSpPr>
          <p:nvPr>
            <p:ph type="body" idx="1"/>
          </p:nvPr>
        </p:nvSpPr>
        <p:spPr>
          <a:xfrm>
            <a:off x="914400" y="1122363"/>
            <a:ext cx="7675563" cy="5092700"/>
          </a:xfrm>
        </p:spPr>
        <p:txBody>
          <a:bodyPr/>
          <a:lstStyle/>
          <a:p>
            <a:r>
              <a:rPr lang="zh-CN" altLang="en-US" sz="1800" b="1" smtClean="0">
                <a:solidFill>
                  <a:srgbClr val="000099"/>
                </a:solidFill>
              </a:rPr>
              <a:t>块</a:t>
            </a:r>
            <a:r>
              <a:rPr lang="en-US" altLang="zh-CN" sz="1800" b="1" smtClean="0">
                <a:solidFill>
                  <a:schemeClr val="tx2"/>
                </a:solidFill>
              </a:rPr>
              <a:t> </a:t>
            </a:r>
            <a:r>
              <a:rPr lang="en-US" altLang="zh-CN" sz="1800" smtClean="0"/>
              <a:t>– </a:t>
            </a:r>
            <a:r>
              <a:rPr lang="zh-CN" altLang="en-US" sz="1800" smtClean="0"/>
              <a:t>包含固定数目的连续扇区</a:t>
            </a:r>
            <a:endParaRPr lang="en-US" altLang="zh-CN" sz="1800" smtClean="0"/>
          </a:p>
          <a:p>
            <a:pPr lvl="1"/>
            <a:r>
              <a:rPr lang="zh-CN" altLang="en-US" sz="1800" smtClean="0"/>
              <a:t>数据在磁盘和主存之间交换以块为单位</a:t>
            </a:r>
            <a:endParaRPr lang="en-US" altLang="zh-CN" sz="1800" smtClean="0"/>
          </a:p>
          <a:p>
            <a:pPr lvl="1"/>
            <a:r>
              <a:rPr lang="zh-CN" altLang="en-US" sz="1800" smtClean="0"/>
              <a:t>块大小在</a:t>
            </a:r>
            <a:r>
              <a:rPr lang="en-US" altLang="zh-CN" sz="1800" smtClean="0"/>
              <a:t>512</a:t>
            </a:r>
            <a:r>
              <a:rPr lang="zh-CN" altLang="en-US" sz="1800" smtClean="0"/>
              <a:t>字节到几</a:t>
            </a:r>
            <a:r>
              <a:rPr lang="en-US" altLang="zh-CN" sz="1800" smtClean="0"/>
              <a:t>KB</a:t>
            </a:r>
            <a:r>
              <a:rPr lang="zh-CN" altLang="en-US" sz="1800" smtClean="0"/>
              <a:t>之间</a:t>
            </a:r>
            <a:endParaRPr lang="en-US" altLang="zh-CN" sz="1800" smtClean="0"/>
          </a:p>
          <a:p>
            <a:pPr lvl="2"/>
            <a:r>
              <a:rPr lang="zh-CN" altLang="en-US" sz="1600" smtClean="0"/>
              <a:t>块太小</a:t>
            </a:r>
            <a:r>
              <a:rPr lang="en-US" altLang="zh-CN" sz="1600" smtClean="0"/>
              <a:t>: </a:t>
            </a:r>
            <a:r>
              <a:rPr lang="zh-CN" altLang="en-US" sz="1600" smtClean="0"/>
              <a:t>需要交换多次</a:t>
            </a:r>
            <a:endParaRPr lang="en-US" altLang="zh-CN" sz="1600" smtClean="0"/>
          </a:p>
          <a:p>
            <a:pPr lvl="2"/>
            <a:r>
              <a:rPr lang="zh-CN" altLang="en-US" sz="1600" smtClean="0"/>
              <a:t>块太大</a:t>
            </a:r>
            <a:r>
              <a:rPr lang="en-US" altLang="zh-CN" sz="1600" smtClean="0"/>
              <a:t>:  </a:t>
            </a:r>
            <a:r>
              <a:rPr lang="zh-CN" altLang="en-US" sz="1600" smtClean="0"/>
              <a:t>块包含大量空闲空间而造成浪费</a:t>
            </a:r>
            <a:endParaRPr lang="en-US" altLang="zh-CN" sz="1600" smtClean="0"/>
          </a:p>
          <a:p>
            <a:pPr lvl="2"/>
            <a:r>
              <a:rPr lang="zh-CN" altLang="en-US" sz="1600" smtClean="0"/>
              <a:t>现在典型的块大小在</a:t>
            </a:r>
            <a:r>
              <a:rPr lang="en-US" altLang="zh-CN" sz="1600" smtClean="0"/>
              <a:t>4</a:t>
            </a:r>
            <a:r>
              <a:rPr lang="zh-CN" altLang="en-US" sz="1600" smtClean="0"/>
              <a:t>到</a:t>
            </a:r>
            <a:r>
              <a:rPr lang="en-US" altLang="zh-CN" sz="1600" smtClean="0"/>
              <a:t>16KB</a:t>
            </a:r>
            <a:r>
              <a:rPr lang="zh-CN" altLang="en-US" sz="1600" smtClean="0"/>
              <a:t>之间</a:t>
            </a:r>
            <a:endParaRPr lang="en-US" altLang="zh-CN" sz="1600" smtClean="0"/>
          </a:p>
          <a:p>
            <a:r>
              <a:rPr lang="zh-CN" altLang="en-US" sz="1800" b="1" smtClean="0">
                <a:solidFill>
                  <a:srgbClr val="000099"/>
                </a:solidFill>
              </a:rPr>
              <a:t>磁盘臂调度</a:t>
            </a:r>
            <a:r>
              <a:rPr lang="zh-CN" altLang="en-US" sz="1800" smtClean="0"/>
              <a:t>算法决定块的访问顺序从而使磁盘臂移动的距离最短</a:t>
            </a:r>
            <a:endParaRPr lang="en-US" altLang="zh-CN" sz="1800" smtClean="0"/>
          </a:p>
          <a:p>
            <a:pPr lvl="1"/>
            <a:r>
              <a:rPr lang="zh-CN" altLang="en-US" sz="1800" b="1" smtClean="0">
                <a:solidFill>
                  <a:srgbClr val="000099"/>
                </a:solidFill>
              </a:rPr>
              <a:t>电梯算法</a:t>
            </a:r>
            <a:r>
              <a:rPr lang="en-US" altLang="zh-CN" sz="1800" smtClean="0"/>
              <a:t>:</a:t>
            </a:r>
          </a:p>
        </p:txBody>
      </p:sp>
      <p:sp>
        <p:nvSpPr>
          <p:cNvPr id="35844" name="Line 4"/>
          <p:cNvSpPr>
            <a:spLocks noChangeShapeType="1"/>
          </p:cNvSpPr>
          <p:nvPr/>
        </p:nvSpPr>
        <p:spPr bwMode="auto">
          <a:xfrm>
            <a:off x="4230688" y="5295900"/>
            <a:ext cx="27035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5845" name="Line 5"/>
          <p:cNvSpPr>
            <a:spLocks noChangeShapeType="1"/>
          </p:cNvSpPr>
          <p:nvPr/>
        </p:nvSpPr>
        <p:spPr bwMode="auto">
          <a:xfrm flipH="1">
            <a:off x="2746375" y="5627688"/>
            <a:ext cx="41878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5846" name="Text Box 6"/>
          <p:cNvSpPr txBox="1">
            <a:spLocks noChangeArrowheads="1"/>
          </p:cNvSpPr>
          <p:nvPr/>
        </p:nvSpPr>
        <p:spPr bwMode="auto">
          <a:xfrm>
            <a:off x="4083050" y="4594225"/>
            <a:ext cx="442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r>
              <a:rPr kumimoji="0" lang="en-US" altLang="zh-CN" sz="1600">
                <a:latin typeface="Helvetica" panose="020B0604020202020204" pitchFamily="34" charset="0"/>
              </a:rPr>
              <a:t>R1</a:t>
            </a:r>
          </a:p>
        </p:txBody>
      </p:sp>
      <p:sp>
        <p:nvSpPr>
          <p:cNvPr id="35847" name="Text Box 7"/>
          <p:cNvSpPr txBox="1">
            <a:spLocks noChangeArrowheads="1"/>
          </p:cNvSpPr>
          <p:nvPr/>
        </p:nvSpPr>
        <p:spPr bwMode="auto">
          <a:xfrm>
            <a:off x="4895850" y="4581525"/>
            <a:ext cx="442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r>
              <a:rPr kumimoji="0" lang="en-US" altLang="zh-CN" sz="1600">
                <a:latin typeface="Helvetica" panose="020B0604020202020204" pitchFamily="34" charset="0"/>
              </a:rPr>
              <a:t>R5</a:t>
            </a:r>
          </a:p>
        </p:txBody>
      </p:sp>
      <p:sp>
        <p:nvSpPr>
          <p:cNvPr id="35848" name="Text Box 8"/>
          <p:cNvSpPr txBox="1">
            <a:spLocks noChangeArrowheads="1"/>
          </p:cNvSpPr>
          <p:nvPr/>
        </p:nvSpPr>
        <p:spPr bwMode="auto">
          <a:xfrm>
            <a:off x="5835650" y="4581525"/>
            <a:ext cx="442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r>
              <a:rPr kumimoji="0" lang="en-US" altLang="zh-CN" sz="1600">
                <a:latin typeface="Helvetica" panose="020B0604020202020204" pitchFamily="34" charset="0"/>
              </a:rPr>
              <a:t>R2</a:t>
            </a:r>
          </a:p>
        </p:txBody>
      </p:sp>
      <p:sp>
        <p:nvSpPr>
          <p:cNvPr id="35849" name="Text Box 9"/>
          <p:cNvSpPr txBox="1">
            <a:spLocks noChangeArrowheads="1"/>
          </p:cNvSpPr>
          <p:nvPr/>
        </p:nvSpPr>
        <p:spPr bwMode="auto">
          <a:xfrm>
            <a:off x="6610350" y="4594225"/>
            <a:ext cx="442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r>
              <a:rPr kumimoji="0" lang="en-US" altLang="zh-CN" sz="1600">
                <a:latin typeface="Helvetica" panose="020B0604020202020204" pitchFamily="34" charset="0"/>
              </a:rPr>
              <a:t>R4</a:t>
            </a:r>
          </a:p>
        </p:txBody>
      </p:sp>
      <p:sp>
        <p:nvSpPr>
          <p:cNvPr id="35850" name="Text Box 10"/>
          <p:cNvSpPr txBox="1">
            <a:spLocks noChangeArrowheads="1"/>
          </p:cNvSpPr>
          <p:nvPr/>
        </p:nvSpPr>
        <p:spPr bwMode="auto">
          <a:xfrm>
            <a:off x="3321050" y="4594225"/>
            <a:ext cx="442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r>
              <a:rPr kumimoji="0" lang="en-US" altLang="zh-CN" sz="1600">
                <a:latin typeface="Helvetica" panose="020B0604020202020204" pitchFamily="34" charset="0"/>
              </a:rPr>
              <a:t>R3</a:t>
            </a:r>
          </a:p>
        </p:txBody>
      </p:sp>
      <p:sp>
        <p:nvSpPr>
          <p:cNvPr id="35851" name="Text Box 11"/>
          <p:cNvSpPr txBox="1">
            <a:spLocks noChangeArrowheads="1"/>
          </p:cNvSpPr>
          <p:nvPr/>
        </p:nvSpPr>
        <p:spPr bwMode="auto">
          <a:xfrm>
            <a:off x="2755900" y="4613275"/>
            <a:ext cx="442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r>
              <a:rPr kumimoji="0" lang="en-US" altLang="zh-CN" sz="1600">
                <a:latin typeface="Helvetica" panose="020B0604020202020204" pitchFamily="34" charset="0"/>
              </a:rPr>
              <a:t>R6</a:t>
            </a:r>
          </a:p>
        </p:txBody>
      </p:sp>
      <p:sp>
        <p:nvSpPr>
          <p:cNvPr id="35852" name="Line 12"/>
          <p:cNvSpPr>
            <a:spLocks noChangeShapeType="1"/>
          </p:cNvSpPr>
          <p:nvPr/>
        </p:nvSpPr>
        <p:spPr bwMode="auto">
          <a:xfrm>
            <a:off x="1484313" y="5976938"/>
            <a:ext cx="6003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853" name="Text Box 13"/>
          <p:cNvSpPr txBox="1">
            <a:spLocks noChangeArrowheads="1"/>
          </p:cNvSpPr>
          <p:nvPr/>
        </p:nvSpPr>
        <p:spPr bwMode="auto">
          <a:xfrm>
            <a:off x="769938" y="6026150"/>
            <a:ext cx="10048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r>
              <a:rPr kumimoji="0" lang="zh-CN" altLang="en-US" sz="1600">
                <a:latin typeface="Helvetica" panose="020B0604020202020204" pitchFamily="34" charset="0"/>
              </a:rPr>
              <a:t>内侧磁道</a:t>
            </a:r>
            <a:endParaRPr kumimoji="0" lang="en-US" altLang="zh-CN" sz="1600">
              <a:latin typeface="Helvetica" panose="020B0604020202020204" pitchFamily="34" charset="0"/>
            </a:endParaRPr>
          </a:p>
        </p:txBody>
      </p:sp>
      <p:sp>
        <p:nvSpPr>
          <p:cNvPr id="35854" name="Text Box 14"/>
          <p:cNvSpPr txBox="1">
            <a:spLocks noChangeArrowheads="1"/>
          </p:cNvSpPr>
          <p:nvPr/>
        </p:nvSpPr>
        <p:spPr bwMode="auto">
          <a:xfrm>
            <a:off x="6713538" y="6059488"/>
            <a:ext cx="10048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r>
              <a:rPr kumimoji="0" lang="zh-CN" altLang="en-US" sz="1600">
                <a:latin typeface="Helvetica" panose="020B0604020202020204" pitchFamily="34" charset="0"/>
              </a:rPr>
              <a:t>外侧磁道</a:t>
            </a:r>
            <a:endParaRPr kumimoji="0" lang="en-US" altLang="zh-CN" sz="1600">
              <a:latin typeface="Helvetica" panose="020B0604020202020204"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pPr>
              <a:defRPr/>
            </a:pPr>
            <a:r>
              <a:rPr lang="zh-CN" altLang="en-US" sz="2800" smtClean="0"/>
              <a:t>磁盘块访问的优化</a:t>
            </a:r>
            <a:r>
              <a:rPr lang="en-US" sz="2800" smtClean="0">
                <a:ea typeface="+mj-ea"/>
              </a:rPr>
              <a:t>(</a:t>
            </a:r>
            <a:r>
              <a:rPr lang="zh-CN" altLang="en-US" sz="2800" smtClean="0">
                <a:ea typeface="+mj-ea"/>
              </a:rPr>
              <a:t>续</a:t>
            </a:r>
            <a:r>
              <a:rPr lang="en-US" sz="2800" smtClean="0">
                <a:ea typeface="+mj-ea"/>
              </a:rPr>
              <a:t>)</a:t>
            </a:r>
            <a:endParaRPr lang="en-US" sz="2800">
              <a:ea typeface="+mj-ea"/>
            </a:endParaRPr>
          </a:p>
        </p:txBody>
      </p:sp>
      <p:sp>
        <p:nvSpPr>
          <p:cNvPr id="37891" name="Rectangle 3"/>
          <p:cNvSpPr>
            <a:spLocks noGrp="1" noChangeArrowheads="1"/>
          </p:cNvSpPr>
          <p:nvPr>
            <p:ph type="body" idx="1"/>
          </p:nvPr>
        </p:nvSpPr>
        <p:spPr>
          <a:xfrm>
            <a:off x="814388" y="1093788"/>
            <a:ext cx="7385050" cy="4875212"/>
          </a:xfrm>
        </p:spPr>
        <p:txBody>
          <a:bodyPr/>
          <a:lstStyle/>
          <a:p>
            <a:r>
              <a:rPr lang="zh-CN" altLang="en-US" sz="1800" b="1" smtClean="0">
                <a:solidFill>
                  <a:srgbClr val="000099"/>
                </a:solidFill>
              </a:rPr>
              <a:t>文件组织</a:t>
            </a:r>
            <a:r>
              <a:rPr lang="en-US" altLang="zh-CN" sz="1800" b="1" smtClean="0">
                <a:solidFill>
                  <a:srgbClr val="000099"/>
                </a:solidFill>
              </a:rPr>
              <a:t>– </a:t>
            </a:r>
            <a:r>
              <a:rPr lang="zh-CN" altLang="en-US" sz="1800" smtClean="0"/>
              <a:t>为了减少块访问时间，我们可以按照与预期的数据访问方式最接近的方式来组织磁盘上的块</a:t>
            </a:r>
            <a:endParaRPr lang="en-US" altLang="zh-CN" sz="1800" smtClean="0"/>
          </a:p>
          <a:p>
            <a:pPr lvl="1"/>
            <a:r>
              <a:rPr lang="zh-CN" altLang="en-US" sz="1800" smtClean="0"/>
              <a:t>例</a:t>
            </a:r>
            <a:r>
              <a:rPr lang="en-US" altLang="zh-CN" sz="1800" smtClean="0"/>
              <a:t>.  </a:t>
            </a:r>
            <a:r>
              <a:rPr lang="zh-CN" altLang="en-US" sz="1800" smtClean="0"/>
              <a:t>在同一</a:t>
            </a:r>
            <a:r>
              <a:rPr lang="en-US" altLang="zh-CN" sz="1800" smtClean="0"/>
              <a:t>/</a:t>
            </a:r>
            <a:r>
              <a:rPr lang="zh-CN" altLang="en-US" sz="1800" smtClean="0"/>
              <a:t>相近柱面存储相关信息</a:t>
            </a:r>
            <a:endParaRPr lang="en-US" altLang="zh-CN" sz="1800" smtClean="0"/>
          </a:p>
          <a:p>
            <a:pPr lvl="1"/>
            <a:r>
              <a:rPr lang="zh-CN" altLang="en-US" sz="1800" smtClean="0"/>
              <a:t>一段时间后文件可能变得</a:t>
            </a:r>
            <a:r>
              <a:rPr lang="zh-CN" altLang="en-US" sz="1800" smtClean="0">
                <a:solidFill>
                  <a:srgbClr val="000099"/>
                </a:solidFill>
              </a:rPr>
              <a:t>碎片化</a:t>
            </a:r>
            <a:endParaRPr lang="en-US" altLang="zh-CN" sz="1800" smtClean="0">
              <a:solidFill>
                <a:srgbClr val="000099"/>
              </a:solidFill>
            </a:endParaRPr>
          </a:p>
          <a:p>
            <a:pPr lvl="2"/>
            <a:r>
              <a:rPr lang="zh-CN" altLang="en-US" sz="1800" smtClean="0"/>
              <a:t>例</a:t>
            </a:r>
            <a:r>
              <a:rPr lang="en-US" altLang="zh-CN" sz="1800" smtClean="0"/>
              <a:t>. </a:t>
            </a:r>
            <a:r>
              <a:rPr lang="zh-CN" altLang="en-US" sz="1800" smtClean="0"/>
              <a:t>向文件中插入或删除数据</a:t>
            </a:r>
            <a:endParaRPr lang="en-US" altLang="zh-CN" sz="1800" smtClean="0"/>
          </a:p>
          <a:p>
            <a:pPr lvl="2"/>
            <a:r>
              <a:rPr lang="zh-CN" altLang="en-US" sz="1800" smtClean="0"/>
              <a:t>空闲的块是分散的</a:t>
            </a:r>
            <a:r>
              <a:rPr lang="en-US" altLang="zh-CN" sz="1800" smtClean="0"/>
              <a:t>, </a:t>
            </a:r>
            <a:r>
              <a:rPr lang="zh-CN" altLang="en-US" sz="1800" smtClean="0"/>
              <a:t>新创建的文件的块可能是分散的</a:t>
            </a:r>
            <a:endParaRPr lang="en-US" altLang="zh-CN" sz="1800" smtClean="0"/>
          </a:p>
          <a:p>
            <a:pPr lvl="2"/>
            <a:r>
              <a:rPr lang="zh-CN" altLang="en-US" sz="1800" smtClean="0"/>
              <a:t>顺序访问这些碎片化文件可能导致磁盘臂移动距离的增长</a:t>
            </a:r>
            <a:endParaRPr lang="en-US" altLang="zh-CN" sz="1800" smtClean="0"/>
          </a:p>
          <a:p>
            <a:pPr lvl="1"/>
            <a:r>
              <a:rPr lang="zh-CN" altLang="en-US" sz="1800" smtClean="0"/>
              <a:t>一些系统提供减少碎片的功能以提高文件访问速度</a:t>
            </a:r>
            <a:endParaRPr lang="en-US" altLang="zh-CN" sz="1800" smtClean="0"/>
          </a:p>
          <a:p>
            <a:pPr lvl="2"/>
            <a:endParaRPr lang="en-US" altLang="zh-CN" sz="1800" smtClean="0"/>
          </a:p>
          <a:p>
            <a:endParaRPr lang="en-US" altLang="zh-CN" sz="180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body" idx="1"/>
          </p:nvPr>
        </p:nvSpPr>
        <p:spPr>
          <a:xfrm>
            <a:off x="887413" y="893763"/>
            <a:ext cx="8128000" cy="5549900"/>
          </a:xfrm>
        </p:spPr>
        <p:txBody>
          <a:bodyPr/>
          <a:lstStyle/>
          <a:p>
            <a:pPr>
              <a:defRPr/>
            </a:pPr>
            <a:r>
              <a:rPr lang="zh-CN" altLang="en-US" sz="1800" b="1" smtClean="0">
                <a:solidFill>
                  <a:srgbClr val="000099"/>
                </a:solidFill>
              </a:rPr>
              <a:t>非易失性的写缓冲区</a:t>
            </a:r>
            <a:r>
              <a:rPr lang="zh-CN" altLang="en-US" sz="1800" smtClean="0"/>
              <a:t>（</a:t>
            </a:r>
            <a:r>
              <a:rPr lang="en-US" altLang="zh-CN" sz="1800" smtClean="0"/>
              <a:t> NV-RAM </a:t>
            </a:r>
            <a:r>
              <a:rPr lang="zh-CN" altLang="en-US" sz="1800" smtClean="0"/>
              <a:t>）通过将块立即写到非易失性</a:t>
            </a:r>
            <a:r>
              <a:rPr lang="en-US" altLang="zh-CN" sz="1800" smtClean="0"/>
              <a:t>RAM</a:t>
            </a:r>
            <a:r>
              <a:rPr lang="zh-CN" altLang="en-US" sz="1800" smtClean="0"/>
              <a:t>上来提高磁盘写的效率</a:t>
            </a:r>
            <a:endParaRPr lang="en-US" altLang="zh-CN" sz="1800" smtClean="0"/>
          </a:p>
          <a:p>
            <a:pPr lvl="1">
              <a:defRPr/>
            </a:pPr>
            <a:r>
              <a:rPr lang="zh-CN" altLang="en-US" sz="1800" smtClean="0"/>
              <a:t>非易失性</a:t>
            </a:r>
            <a:r>
              <a:rPr lang="en-US" altLang="zh-CN" sz="1800" smtClean="0"/>
              <a:t> RAM:</a:t>
            </a:r>
            <a:r>
              <a:rPr lang="zh-CN" altLang="en-US" sz="1800" smtClean="0"/>
              <a:t> 备用电池的</a:t>
            </a:r>
            <a:r>
              <a:rPr lang="en-US" altLang="zh-CN" sz="1800" smtClean="0"/>
              <a:t>RAM </a:t>
            </a:r>
            <a:r>
              <a:rPr lang="zh-CN" altLang="en-US" sz="1800" smtClean="0"/>
              <a:t>或者快闪存储器</a:t>
            </a:r>
            <a:endParaRPr lang="en-US" altLang="zh-CN" sz="1800" smtClean="0"/>
          </a:p>
          <a:p>
            <a:pPr lvl="2">
              <a:defRPr/>
            </a:pPr>
            <a:r>
              <a:rPr lang="zh-CN" altLang="en-US" sz="1800" smtClean="0"/>
              <a:t>即使电源故障，数据仍然是安全的并且在电源恢复后写回磁盘</a:t>
            </a:r>
            <a:endParaRPr lang="en-US" altLang="zh-CN" sz="1800" smtClean="0"/>
          </a:p>
          <a:p>
            <a:pPr lvl="1">
              <a:defRPr/>
            </a:pPr>
            <a:r>
              <a:rPr lang="zh-CN" altLang="en-US" sz="1800" smtClean="0"/>
              <a:t>当磁盘上没有其他请求时或请求在等待期间，控制器将缓冲区中数据写到磁盘上</a:t>
            </a:r>
            <a:endParaRPr lang="en-US" altLang="zh-CN" sz="1800" smtClean="0"/>
          </a:p>
          <a:p>
            <a:pPr lvl="1">
              <a:defRPr/>
            </a:pPr>
            <a:r>
              <a:rPr lang="zh-CN" altLang="en-US" sz="1800" smtClean="0"/>
              <a:t>那些需要在数据被安全写回后才能继续的数据库操作可以继续执行而不必等数据被写回磁盘</a:t>
            </a:r>
            <a:endParaRPr lang="en-US" altLang="zh-CN" sz="1800" smtClean="0"/>
          </a:p>
          <a:p>
            <a:pPr lvl="1">
              <a:defRPr/>
            </a:pPr>
            <a:r>
              <a:rPr lang="zh-CN" altLang="en-US" sz="1800" i="1" smtClean="0"/>
              <a:t>写的顺序可以重新组织从而使磁盘臂的移动距离最短</a:t>
            </a:r>
            <a:endParaRPr lang="en-US" altLang="zh-CN" sz="1800" i="1" smtClean="0"/>
          </a:p>
          <a:p>
            <a:pPr>
              <a:defRPr/>
            </a:pPr>
            <a:r>
              <a:rPr lang="zh-CN" altLang="en-US" sz="1800" b="1" smtClean="0">
                <a:solidFill>
                  <a:srgbClr val="000099"/>
                </a:solidFill>
              </a:rPr>
              <a:t>日志磁盘</a:t>
            </a:r>
            <a:r>
              <a:rPr lang="en-US" altLang="zh-CN" sz="1800" smtClean="0"/>
              <a:t> – </a:t>
            </a:r>
            <a:r>
              <a:rPr lang="zh-CN" altLang="en-US" sz="1800" smtClean="0"/>
              <a:t>一种专门用于写顺序日志的磁盘</a:t>
            </a:r>
            <a:endParaRPr lang="en-US" altLang="zh-CN" sz="1800" smtClean="0"/>
          </a:p>
          <a:p>
            <a:pPr lvl="1">
              <a:defRPr/>
            </a:pPr>
            <a:r>
              <a:rPr lang="zh-CN" altLang="en-US" sz="1800" smtClean="0"/>
              <a:t>和非易失性</a:t>
            </a:r>
            <a:r>
              <a:rPr lang="en-US" altLang="zh-CN" sz="1800" smtClean="0"/>
              <a:t>RAM</a:t>
            </a:r>
            <a:r>
              <a:rPr lang="zh-CN" altLang="en-US" sz="1800" smtClean="0"/>
              <a:t>缓冲区的使用非常相似</a:t>
            </a:r>
            <a:endParaRPr lang="en-US" altLang="zh-CN" sz="1800" smtClean="0"/>
          </a:p>
          <a:p>
            <a:pPr lvl="2">
              <a:defRPr/>
            </a:pPr>
            <a:r>
              <a:rPr lang="zh-CN" altLang="en-US" sz="1800" smtClean="0"/>
              <a:t>因为不需要寻道，向日志磁盘中写入很快</a:t>
            </a:r>
            <a:endParaRPr lang="en-US" altLang="zh-CN" sz="1800" smtClean="0"/>
          </a:p>
          <a:p>
            <a:pPr lvl="2">
              <a:defRPr/>
            </a:pPr>
            <a:r>
              <a:rPr lang="zh-CN" altLang="en-US" sz="1800" smtClean="0"/>
              <a:t>不需要额外的硬件</a:t>
            </a:r>
            <a:r>
              <a:rPr lang="en-US" altLang="zh-CN" sz="1800" smtClean="0"/>
              <a:t>(</a:t>
            </a:r>
            <a:r>
              <a:rPr lang="zh-CN" altLang="en-US" sz="1800" smtClean="0"/>
              <a:t>如：</a:t>
            </a:r>
            <a:r>
              <a:rPr lang="en-US" altLang="zh-CN" sz="1800" smtClean="0"/>
              <a:t>NV-RAM)</a:t>
            </a:r>
          </a:p>
          <a:p>
            <a:pPr>
              <a:defRPr/>
            </a:pPr>
            <a:r>
              <a:rPr lang="zh-CN" altLang="en-US" sz="1800" smtClean="0"/>
              <a:t>文件系统通常对写入磁盘的操作重新排序以提高性能</a:t>
            </a:r>
            <a:endParaRPr lang="en-US" altLang="zh-CN" sz="1800" smtClean="0"/>
          </a:p>
          <a:p>
            <a:pPr lvl="1">
              <a:defRPr/>
            </a:pPr>
            <a:r>
              <a:rPr lang="zh-CN" altLang="en-US" sz="1800" b="1" smtClean="0">
                <a:solidFill>
                  <a:srgbClr val="000099"/>
                </a:solidFill>
              </a:rPr>
              <a:t>日志文件系统</a:t>
            </a:r>
            <a:r>
              <a:rPr lang="en-US" altLang="zh-CN" sz="1800" b="1" smtClean="0">
                <a:solidFill>
                  <a:srgbClr val="000099"/>
                </a:solidFill>
              </a:rPr>
              <a:t> </a:t>
            </a:r>
            <a:r>
              <a:rPr lang="zh-CN" altLang="en-US" sz="1800" smtClean="0">
                <a:cs typeface="+mn-cs"/>
              </a:rPr>
              <a:t>数据的写入是安全的</a:t>
            </a:r>
            <a:endParaRPr lang="en-US" altLang="zh-CN" sz="1800" b="1" smtClean="0">
              <a:solidFill>
                <a:schemeClr val="tx2"/>
              </a:solidFill>
            </a:endParaRPr>
          </a:p>
          <a:p>
            <a:pPr lvl="1">
              <a:defRPr/>
            </a:pPr>
            <a:r>
              <a:rPr lang="zh-CN" altLang="en-US" sz="1800" smtClean="0"/>
              <a:t>在无日志情况下重排序</a:t>
            </a:r>
            <a:r>
              <a:rPr lang="en-US" altLang="zh-CN" sz="1800" smtClean="0"/>
              <a:t>: </a:t>
            </a:r>
            <a:r>
              <a:rPr lang="zh-CN" altLang="en-US" sz="1800" smtClean="0"/>
              <a:t>可能会使文件系统数据损坏</a:t>
            </a:r>
            <a:endParaRPr lang="en-US" altLang="zh-CN" sz="1800" smtClean="0"/>
          </a:p>
        </p:txBody>
      </p:sp>
      <p:sp>
        <p:nvSpPr>
          <p:cNvPr id="254980" name="Rectangle 4"/>
          <p:cNvSpPr>
            <a:spLocks noGrp="1" noChangeArrowheads="1"/>
          </p:cNvSpPr>
          <p:nvPr>
            <p:ph type="title"/>
          </p:nvPr>
        </p:nvSpPr>
        <p:spPr/>
        <p:txBody>
          <a:bodyPr/>
          <a:lstStyle/>
          <a:p>
            <a:pPr>
              <a:defRPr/>
            </a:pPr>
            <a:r>
              <a:rPr lang="zh-CN" altLang="en-US" sz="2800" smtClean="0"/>
              <a:t>磁盘块访问的优化</a:t>
            </a:r>
            <a:r>
              <a:rPr lang="en-US" sz="2800" smtClean="0">
                <a:ea typeface="+mj-ea"/>
              </a:rPr>
              <a:t>(</a:t>
            </a:r>
            <a:r>
              <a:rPr lang="zh-CN" altLang="en-US" sz="2800" smtClean="0">
                <a:ea typeface="+mj-ea"/>
              </a:rPr>
              <a:t>续</a:t>
            </a:r>
            <a:r>
              <a:rPr lang="en-US" sz="2800" smtClean="0">
                <a:ea typeface="+mj-ea"/>
              </a:rPr>
              <a:t>)</a:t>
            </a:r>
            <a:endParaRPr lang="en-US" sz="2800">
              <a:ea typeface="+mj-e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zh-CN" altLang="en-US" smtClean="0"/>
              <a:t>快闪存储</a:t>
            </a:r>
            <a:endParaRPr lang="en-US" altLang="zh-CN" smtClean="0"/>
          </a:p>
        </p:txBody>
      </p:sp>
      <p:sp>
        <p:nvSpPr>
          <p:cNvPr id="41987" name="Rectangle 3"/>
          <p:cNvSpPr>
            <a:spLocks noGrp="1" noChangeArrowheads="1"/>
          </p:cNvSpPr>
          <p:nvPr>
            <p:ph type="body" idx="1"/>
          </p:nvPr>
        </p:nvSpPr>
        <p:spPr>
          <a:xfrm>
            <a:off x="784225" y="1003300"/>
            <a:ext cx="7920038" cy="5238750"/>
          </a:xfrm>
        </p:spPr>
        <p:txBody>
          <a:bodyPr/>
          <a:lstStyle/>
          <a:p>
            <a:pPr>
              <a:lnSpc>
                <a:spcPct val="90000"/>
              </a:lnSpc>
            </a:pPr>
            <a:r>
              <a:rPr lang="en-US" altLang="zh-CN" sz="2000" smtClean="0"/>
              <a:t>NOR </a:t>
            </a:r>
            <a:r>
              <a:rPr lang="zh-CN" altLang="en-US" sz="2000" smtClean="0"/>
              <a:t>快闪</a:t>
            </a:r>
            <a:r>
              <a:rPr lang="en-US" altLang="zh-CN" sz="2000" smtClean="0"/>
              <a:t> vs NAND </a:t>
            </a:r>
            <a:r>
              <a:rPr lang="zh-CN" altLang="en-US" sz="2000" smtClean="0"/>
              <a:t>快闪</a:t>
            </a:r>
            <a:endParaRPr lang="en-US" altLang="zh-CN" sz="2000" smtClean="0"/>
          </a:p>
          <a:p>
            <a:pPr>
              <a:lnSpc>
                <a:spcPct val="90000"/>
              </a:lnSpc>
            </a:pPr>
            <a:r>
              <a:rPr lang="en-US" altLang="zh-CN" sz="2000" smtClean="0"/>
              <a:t>NAND </a:t>
            </a:r>
            <a:r>
              <a:rPr lang="zh-CN" altLang="en-US" sz="2000" smtClean="0"/>
              <a:t>快闪</a:t>
            </a:r>
            <a:r>
              <a:rPr lang="en-US" altLang="zh-CN" sz="2000" smtClean="0"/>
              <a:t> </a:t>
            </a:r>
          </a:p>
          <a:p>
            <a:pPr lvl="1">
              <a:lnSpc>
                <a:spcPct val="90000"/>
              </a:lnSpc>
            </a:pPr>
            <a:r>
              <a:rPr lang="zh-CN" altLang="en-US" sz="1800" smtClean="0"/>
              <a:t>广泛地用于存储，因为比</a:t>
            </a:r>
            <a:r>
              <a:rPr lang="en-US" altLang="zh-CN" sz="1800" smtClean="0"/>
              <a:t>NOR</a:t>
            </a:r>
            <a:r>
              <a:rPr lang="zh-CN" altLang="en-US" sz="1800" smtClean="0"/>
              <a:t>快闪便宜得多</a:t>
            </a:r>
            <a:endParaRPr lang="en-US" altLang="zh-CN" sz="1800" smtClean="0"/>
          </a:p>
          <a:p>
            <a:pPr lvl="1">
              <a:lnSpc>
                <a:spcPct val="90000"/>
              </a:lnSpc>
            </a:pPr>
            <a:r>
              <a:rPr lang="zh-CN" altLang="en-US" sz="1800" smtClean="0"/>
              <a:t>一次读取一个页面</a:t>
            </a:r>
            <a:r>
              <a:rPr lang="en-US" altLang="zh-CN" sz="1800" smtClean="0"/>
              <a:t> (512</a:t>
            </a:r>
            <a:r>
              <a:rPr lang="zh-CN" altLang="en-US" sz="1800" smtClean="0"/>
              <a:t>字节到</a:t>
            </a:r>
            <a:r>
              <a:rPr lang="en-US" altLang="zh-CN" sz="1800" smtClean="0"/>
              <a:t>4KB</a:t>
            </a:r>
            <a:r>
              <a:rPr lang="zh-CN" altLang="en-US" sz="1800" smtClean="0"/>
              <a:t>一页</a:t>
            </a:r>
            <a:r>
              <a:rPr lang="en-US" altLang="zh-CN" sz="1800" smtClean="0"/>
              <a:t>)</a:t>
            </a:r>
          </a:p>
          <a:p>
            <a:pPr lvl="1">
              <a:lnSpc>
                <a:spcPct val="90000"/>
              </a:lnSpc>
            </a:pPr>
            <a:r>
              <a:rPr lang="zh-CN" altLang="en-US" sz="1800" smtClean="0"/>
              <a:t>数据传输速率大约是</a:t>
            </a:r>
            <a:r>
              <a:rPr lang="en-US" altLang="zh-CN" sz="1800" smtClean="0"/>
              <a:t>20 MB/sec</a:t>
            </a:r>
          </a:p>
          <a:p>
            <a:pPr lvl="1">
              <a:lnSpc>
                <a:spcPct val="90000"/>
              </a:lnSpc>
            </a:pPr>
            <a:r>
              <a:rPr lang="zh-CN" altLang="en-US" sz="1800" b="1" smtClean="0">
                <a:solidFill>
                  <a:srgbClr val="000099"/>
                </a:solidFill>
              </a:rPr>
              <a:t>固态硬盘</a:t>
            </a:r>
            <a:r>
              <a:rPr lang="en-US" altLang="zh-CN" sz="1800" smtClean="0"/>
              <a:t>:</a:t>
            </a:r>
            <a:r>
              <a:rPr lang="zh-CN" altLang="en-US" sz="1800" smtClean="0"/>
              <a:t>使用多个闪存存储设备从而提供更高的数据传输速率，约</a:t>
            </a:r>
            <a:r>
              <a:rPr lang="en-US" altLang="zh-CN" sz="1800" smtClean="0"/>
              <a:t>100</a:t>
            </a:r>
            <a:r>
              <a:rPr lang="zh-CN" altLang="en-US" sz="1800" smtClean="0"/>
              <a:t>到</a:t>
            </a:r>
            <a:r>
              <a:rPr lang="en-US" altLang="zh-CN" sz="1800" smtClean="0"/>
              <a:t>200 MB/sec</a:t>
            </a:r>
          </a:p>
          <a:p>
            <a:pPr lvl="1">
              <a:lnSpc>
                <a:spcPct val="90000"/>
              </a:lnSpc>
            </a:pPr>
            <a:r>
              <a:rPr lang="zh-CN" altLang="en-US" sz="1800" smtClean="0"/>
              <a:t>擦除很慢</a:t>
            </a:r>
            <a:r>
              <a:rPr lang="en-US" altLang="zh-CN" sz="1800" smtClean="0"/>
              <a:t> (1 </a:t>
            </a:r>
            <a:r>
              <a:rPr lang="zh-CN" altLang="en-US" sz="1800" smtClean="0"/>
              <a:t>到</a:t>
            </a:r>
            <a:r>
              <a:rPr lang="en-US" altLang="zh-CN" sz="1800" smtClean="0"/>
              <a:t> 2 </a:t>
            </a:r>
            <a:r>
              <a:rPr lang="zh-CN" altLang="en-US" sz="1800" smtClean="0"/>
              <a:t>毫秒</a:t>
            </a:r>
            <a:r>
              <a:rPr lang="en-US" altLang="zh-CN" sz="1800" smtClean="0"/>
              <a:t>)</a:t>
            </a:r>
          </a:p>
          <a:p>
            <a:pPr lvl="2">
              <a:lnSpc>
                <a:spcPct val="90000"/>
              </a:lnSpc>
            </a:pPr>
            <a:r>
              <a:rPr lang="zh-CN" altLang="en-US" sz="1600" smtClean="0"/>
              <a:t>擦除块包含有多个页面</a:t>
            </a:r>
            <a:endParaRPr lang="en-US" altLang="zh-CN" sz="1600" smtClean="0"/>
          </a:p>
          <a:p>
            <a:pPr lvl="2">
              <a:lnSpc>
                <a:spcPct val="90000"/>
              </a:lnSpc>
            </a:pPr>
            <a:r>
              <a:rPr lang="zh-CN" altLang="en-US" sz="1600" smtClean="0"/>
              <a:t>重映射物理页到逻辑页从而避免等待擦除</a:t>
            </a:r>
            <a:endParaRPr lang="en-US" altLang="zh-CN" sz="1600" smtClean="0"/>
          </a:p>
          <a:p>
            <a:pPr lvl="3">
              <a:lnSpc>
                <a:spcPct val="90000"/>
              </a:lnSpc>
            </a:pPr>
            <a:r>
              <a:rPr lang="zh-CN" altLang="en-US" sz="1600" b="1" smtClean="0">
                <a:solidFill>
                  <a:srgbClr val="000099"/>
                </a:solidFill>
              </a:rPr>
              <a:t>转换表</a:t>
            </a:r>
            <a:r>
              <a:rPr lang="zh-CN" altLang="en-US" sz="1600" smtClean="0"/>
              <a:t>跟踪映射</a:t>
            </a:r>
            <a:endParaRPr lang="en-US" altLang="zh-CN" sz="1600" smtClean="0"/>
          </a:p>
          <a:p>
            <a:pPr lvl="4">
              <a:lnSpc>
                <a:spcPct val="90000"/>
              </a:lnSpc>
            </a:pPr>
            <a:r>
              <a:rPr lang="zh-CN" altLang="en-US" sz="1600" smtClean="0"/>
              <a:t>（逻辑地址）存储在闪存页的一个标记区域内</a:t>
            </a:r>
            <a:endParaRPr lang="en-US" altLang="zh-CN" sz="1600" smtClean="0"/>
          </a:p>
          <a:p>
            <a:pPr lvl="3">
              <a:lnSpc>
                <a:spcPct val="90000"/>
              </a:lnSpc>
            </a:pPr>
            <a:r>
              <a:rPr lang="zh-CN" altLang="en-US" sz="1600" smtClean="0"/>
              <a:t>重映射通过一个叫做</a:t>
            </a:r>
            <a:r>
              <a:rPr lang="zh-CN" altLang="en-US" sz="1600" b="1" smtClean="0">
                <a:solidFill>
                  <a:srgbClr val="000099"/>
                </a:solidFill>
              </a:rPr>
              <a:t>闪存转换层</a:t>
            </a:r>
            <a:r>
              <a:rPr lang="zh-CN" altLang="en-US" sz="1600" smtClean="0"/>
              <a:t>的软件层完成</a:t>
            </a:r>
            <a:endParaRPr lang="en-US" altLang="zh-CN" sz="1600" b="1" smtClean="0">
              <a:solidFill>
                <a:srgbClr val="000099"/>
              </a:solidFill>
            </a:endParaRPr>
          </a:p>
          <a:p>
            <a:pPr lvl="2">
              <a:lnSpc>
                <a:spcPct val="90000"/>
              </a:lnSpc>
            </a:pPr>
            <a:r>
              <a:rPr lang="zh-CN" altLang="en-US" sz="1600" smtClean="0"/>
              <a:t>一个闪存页擦除存在限制，大约</a:t>
            </a:r>
            <a:r>
              <a:rPr lang="en-US" altLang="zh-CN" sz="1600" smtClean="0"/>
              <a:t>10</a:t>
            </a:r>
            <a:r>
              <a:rPr lang="zh-CN" altLang="en-US" sz="1600" smtClean="0"/>
              <a:t>万</a:t>
            </a:r>
            <a:r>
              <a:rPr lang="en-US" altLang="zh-CN" sz="1600" smtClean="0"/>
              <a:t>~100</a:t>
            </a:r>
            <a:r>
              <a:rPr lang="zh-CN" altLang="en-US" sz="1600" smtClean="0"/>
              <a:t>万次后，在存储位就可能发生错误</a:t>
            </a:r>
            <a:endParaRPr lang="en-US" altLang="zh-CN" sz="1600" smtClean="0"/>
          </a:p>
          <a:p>
            <a:pPr lvl="3">
              <a:lnSpc>
                <a:spcPct val="90000"/>
              </a:lnSpc>
            </a:pPr>
            <a:r>
              <a:rPr lang="zh-CN" altLang="en-US" sz="1600" b="1" smtClean="0">
                <a:solidFill>
                  <a:srgbClr val="000099"/>
                </a:solidFill>
              </a:rPr>
              <a:t>损耗均衡</a:t>
            </a:r>
            <a:endParaRPr lang="en-US" altLang="zh-CN" sz="1600" b="1" smtClean="0">
              <a:solidFill>
                <a:srgbClr val="000099"/>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923925" y="66675"/>
            <a:ext cx="8077200" cy="609600"/>
          </a:xfrm>
        </p:spPr>
        <p:txBody>
          <a:bodyPr/>
          <a:lstStyle/>
          <a:p>
            <a:pPr>
              <a:defRPr/>
            </a:pPr>
            <a:r>
              <a:rPr lang="zh-CN" altLang="en-US" dirty="0" smtClean="0">
                <a:ea typeface="+mj-ea"/>
              </a:rPr>
              <a:t>提纲</a:t>
            </a:r>
            <a:endParaRPr lang="en-US" dirty="0">
              <a:ea typeface="+mj-ea"/>
            </a:endParaRPr>
          </a:p>
        </p:txBody>
      </p:sp>
      <p:sp>
        <p:nvSpPr>
          <p:cNvPr id="7171" name="Rectangle 3"/>
          <p:cNvSpPr>
            <a:spLocks noGrp="1" noChangeArrowheads="1"/>
          </p:cNvSpPr>
          <p:nvPr>
            <p:ph type="body" idx="1"/>
          </p:nvPr>
        </p:nvSpPr>
        <p:spPr>
          <a:xfrm>
            <a:off x="914400" y="1122363"/>
            <a:ext cx="7848600" cy="5032375"/>
          </a:xfrm>
        </p:spPr>
        <p:txBody>
          <a:bodyPr/>
          <a:lstStyle/>
          <a:p>
            <a:r>
              <a:rPr lang="en-US" altLang="zh-CN" sz="2000" smtClean="0"/>
              <a:t>10.1 </a:t>
            </a:r>
            <a:r>
              <a:rPr lang="zh-CN" altLang="zh-CN" sz="2000" smtClean="0"/>
              <a:t>物理存储介质概述</a:t>
            </a:r>
            <a:endParaRPr lang="en-US" altLang="zh-CN" sz="2000" smtClean="0"/>
          </a:p>
          <a:p>
            <a:r>
              <a:rPr lang="en-US" altLang="zh-CN" sz="2000" smtClean="0"/>
              <a:t>10.2 </a:t>
            </a:r>
            <a:r>
              <a:rPr lang="zh-CN" altLang="zh-CN" sz="2000" smtClean="0"/>
              <a:t>磁盘</a:t>
            </a:r>
            <a:r>
              <a:rPr lang="zh-CN" altLang="en-US" sz="2000" smtClean="0"/>
              <a:t>和闪存</a:t>
            </a:r>
            <a:endParaRPr lang="en-US" altLang="zh-CN" sz="2000" smtClean="0"/>
          </a:p>
          <a:p>
            <a:r>
              <a:rPr lang="en-US" altLang="zh-CN" sz="2000" smtClean="0"/>
              <a:t>10.3 </a:t>
            </a:r>
            <a:r>
              <a:rPr lang="zh-CN" altLang="zh-CN" sz="2000" smtClean="0"/>
              <a:t>文件组织</a:t>
            </a:r>
            <a:r>
              <a:rPr lang="zh-CN" altLang="en-US" sz="2000" smtClean="0"/>
              <a:t>和记录组织</a:t>
            </a:r>
            <a:endParaRPr lang="en-US" altLang="zh-CN" sz="2000" smtClean="0"/>
          </a:p>
          <a:p>
            <a:r>
              <a:rPr lang="en-US" altLang="zh-CN" sz="2000" smtClean="0"/>
              <a:t>10.4 </a:t>
            </a:r>
            <a:r>
              <a:rPr lang="zh-CN" altLang="zh-CN" sz="2000" smtClean="0"/>
              <a:t>数据字典存储</a:t>
            </a:r>
            <a:endParaRPr lang="en-US" altLang="zh-CN" sz="2000" smtClean="0"/>
          </a:p>
          <a:p>
            <a:r>
              <a:rPr lang="en-US" altLang="zh-CN" sz="2000" smtClean="0"/>
              <a:t>10.5 </a:t>
            </a:r>
            <a:r>
              <a:rPr lang="zh-CN" altLang="en-US" sz="2000" smtClean="0"/>
              <a:t>数据库缓冲区</a:t>
            </a:r>
            <a:endParaRPr lang="en-US" altLang="zh-CN" sz="2000" smtClean="0"/>
          </a:p>
          <a:p>
            <a:r>
              <a:rPr lang="en-US" altLang="zh-CN" sz="2000" smtClean="0"/>
              <a:t>10.6 </a:t>
            </a:r>
            <a:r>
              <a:rPr lang="zh-CN" altLang="en-US" sz="2000" smtClean="0"/>
              <a:t>索引基本概念</a:t>
            </a:r>
            <a:endParaRPr lang="en-US" altLang="zh-CN" sz="2000" smtClean="0"/>
          </a:p>
          <a:p>
            <a:r>
              <a:rPr lang="en-US" altLang="zh-CN" sz="2000" smtClean="0"/>
              <a:t>10.7 </a:t>
            </a:r>
            <a:r>
              <a:rPr lang="zh-CN" altLang="en-US" sz="2000" smtClean="0"/>
              <a:t>顺序索引 </a:t>
            </a:r>
          </a:p>
          <a:p>
            <a:r>
              <a:rPr lang="en-US" altLang="zh-CN" sz="2000" smtClean="0"/>
              <a:t>10.8  B+</a:t>
            </a:r>
            <a:r>
              <a:rPr lang="zh-CN" altLang="en-US" sz="2000" smtClean="0"/>
              <a:t>树索引文件</a:t>
            </a:r>
          </a:p>
          <a:p>
            <a:r>
              <a:rPr lang="en-US" altLang="zh-CN" sz="2000" smtClean="0"/>
              <a:t>10.9  </a:t>
            </a:r>
            <a:r>
              <a:rPr lang="zh-CN" altLang="en-US" sz="2000" smtClean="0"/>
              <a:t>散列文件组织和散列索引</a:t>
            </a:r>
            <a:endParaRPr lang="en-US" altLang="zh-CN" sz="2000" smtClean="0"/>
          </a:p>
          <a:p>
            <a:r>
              <a:rPr lang="en-US" altLang="zh-CN" sz="2000" smtClean="0"/>
              <a:t>10.10  SQL</a:t>
            </a:r>
            <a:r>
              <a:rPr lang="zh-CN" altLang="en-US" sz="2000" smtClean="0"/>
              <a:t>中的索引定义</a:t>
            </a:r>
            <a:endParaRPr lang="en-US" altLang="zh-CN" sz="2000" smtClean="0"/>
          </a:p>
          <a:p>
            <a:pPr>
              <a:buFont typeface="Monotype Sorts" charset="2"/>
              <a:buNone/>
            </a:pPr>
            <a:endParaRPr lang="en-US" altLang="zh-CN" sz="200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pPr>
              <a:defRPr/>
            </a:pPr>
            <a:r>
              <a:rPr lang="en-US" altLang="zh-CN" dirty="0" smtClean="0">
                <a:ea typeface="+mj-ea"/>
              </a:rPr>
              <a:t>10.3  </a:t>
            </a:r>
            <a:r>
              <a:rPr lang="zh-CN" altLang="en-US" dirty="0" smtClean="0">
                <a:ea typeface="+mj-ea"/>
              </a:rPr>
              <a:t>文件组织</a:t>
            </a:r>
            <a:endParaRPr lang="en-US" dirty="0">
              <a:ea typeface="+mj-ea"/>
            </a:endParaRPr>
          </a:p>
        </p:txBody>
      </p:sp>
      <p:sp>
        <p:nvSpPr>
          <p:cNvPr id="43011" name="Rectangle 3"/>
          <p:cNvSpPr>
            <a:spLocks noGrp="1" noChangeArrowheads="1"/>
          </p:cNvSpPr>
          <p:nvPr>
            <p:ph type="body" idx="1"/>
          </p:nvPr>
        </p:nvSpPr>
        <p:spPr>
          <a:xfrm>
            <a:off x="914400" y="1250950"/>
            <a:ext cx="7210425" cy="4887913"/>
          </a:xfrm>
        </p:spPr>
        <p:txBody>
          <a:bodyPr/>
          <a:lstStyle/>
          <a:p>
            <a:pPr>
              <a:lnSpc>
                <a:spcPct val="150000"/>
              </a:lnSpc>
            </a:pPr>
            <a:r>
              <a:rPr lang="zh-CN" altLang="en-US" sz="2400" smtClean="0"/>
              <a:t>数据库被映射到多个不同的文件</a:t>
            </a:r>
            <a:endParaRPr lang="en-US" altLang="zh-CN" sz="2400" smtClean="0"/>
          </a:p>
          <a:p>
            <a:pPr>
              <a:lnSpc>
                <a:spcPct val="150000"/>
              </a:lnSpc>
            </a:pPr>
            <a:r>
              <a:rPr lang="zh-CN" altLang="en-US" sz="2400" smtClean="0"/>
              <a:t>一个文件在逻辑上组织成为记录的一个序列</a:t>
            </a:r>
            <a:endParaRPr lang="en-US" altLang="zh-CN" sz="2400" smtClean="0"/>
          </a:p>
          <a:p>
            <a:pPr>
              <a:lnSpc>
                <a:spcPct val="150000"/>
              </a:lnSpc>
            </a:pPr>
            <a:r>
              <a:rPr lang="zh-CN" altLang="en-US" sz="2400" smtClean="0"/>
              <a:t>一个记录是多个字段的序列</a:t>
            </a:r>
            <a:endParaRPr lang="en-US" altLang="zh-CN" sz="2400" smtClean="0"/>
          </a:p>
          <a:p>
            <a:pPr>
              <a:lnSpc>
                <a:spcPct val="150000"/>
              </a:lnSpc>
            </a:pPr>
            <a:r>
              <a:rPr lang="zh-CN" altLang="en-US" sz="2400" smtClean="0"/>
              <a:t>一种实现方法</a:t>
            </a:r>
            <a:endParaRPr lang="en-US" altLang="zh-CN" sz="2400" smtClean="0"/>
          </a:p>
          <a:p>
            <a:pPr marL="465138" lvl="1" indent="-7938">
              <a:lnSpc>
                <a:spcPct val="150000"/>
              </a:lnSpc>
            </a:pPr>
            <a:r>
              <a:rPr lang="zh-CN" altLang="en-US" sz="1800" smtClean="0"/>
              <a:t>假设记录是定长的</a:t>
            </a:r>
            <a:endParaRPr lang="en-US" altLang="zh-CN" sz="1800" smtClean="0"/>
          </a:p>
          <a:p>
            <a:pPr marL="465138" lvl="1" indent="-7938">
              <a:lnSpc>
                <a:spcPct val="150000"/>
              </a:lnSpc>
            </a:pPr>
            <a:r>
              <a:rPr lang="zh-CN" altLang="en-US" sz="1800" smtClean="0"/>
              <a:t>每个文件都只有一种特定类型的记录</a:t>
            </a:r>
            <a:endParaRPr lang="en-US" altLang="zh-CN" sz="1800" smtClean="0"/>
          </a:p>
          <a:p>
            <a:pPr marL="465138" lvl="1" indent="-7938">
              <a:lnSpc>
                <a:spcPct val="150000"/>
              </a:lnSpc>
            </a:pPr>
            <a:r>
              <a:rPr lang="zh-CN" altLang="en-US" sz="1800" smtClean="0"/>
              <a:t>不同的文件被用于不同的关系</a:t>
            </a:r>
            <a:endParaRPr lang="en-US" altLang="zh-CN" sz="1800" smtClean="0"/>
          </a:p>
          <a:p>
            <a:pPr marL="465138" lvl="1" indent="-7938">
              <a:lnSpc>
                <a:spcPct val="150000"/>
              </a:lnSpc>
            </a:pPr>
            <a:r>
              <a:rPr lang="zh-CN" altLang="en-US" sz="1800" smtClean="0"/>
              <a:t>这种方法容易实现</a:t>
            </a:r>
            <a:r>
              <a:rPr lang="en-US" altLang="zh-CN" sz="1800" smtClean="0"/>
              <a:t>; </a:t>
            </a:r>
            <a:r>
              <a:rPr lang="zh-CN" altLang="en-US" sz="1800" smtClean="0"/>
              <a:t>后面将会考虑变长的记录</a:t>
            </a:r>
            <a:endParaRPr lang="en-US" altLang="zh-CN" sz="180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a:defRPr/>
            </a:pPr>
            <a:r>
              <a:rPr lang="zh-CN" altLang="en-US" smtClean="0">
                <a:ea typeface="+mj-ea"/>
              </a:rPr>
              <a:t>定长记录</a:t>
            </a:r>
            <a:endParaRPr lang="en-US">
              <a:ea typeface="+mj-ea"/>
            </a:endParaRPr>
          </a:p>
        </p:txBody>
      </p:sp>
      <p:sp>
        <p:nvSpPr>
          <p:cNvPr id="45059" name="Rectangle 3"/>
          <p:cNvSpPr>
            <a:spLocks noGrp="1" noChangeArrowheads="1"/>
          </p:cNvSpPr>
          <p:nvPr>
            <p:ph type="body" idx="1"/>
          </p:nvPr>
        </p:nvSpPr>
        <p:spPr>
          <a:xfrm>
            <a:off x="285750" y="1122363"/>
            <a:ext cx="7848600" cy="4876800"/>
          </a:xfrm>
        </p:spPr>
        <p:txBody>
          <a:bodyPr/>
          <a:lstStyle/>
          <a:p>
            <a:r>
              <a:rPr lang="zh-CN" altLang="en-US" sz="2000" smtClean="0"/>
              <a:t>一种简单实现方法</a:t>
            </a:r>
            <a:endParaRPr lang="en-US" altLang="zh-CN" sz="2000" smtClean="0"/>
          </a:p>
          <a:p>
            <a:pPr lvl="1"/>
            <a:r>
              <a:rPr lang="zh-CN" altLang="en-US" sz="1800" smtClean="0"/>
              <a:t>从字节</a:t>
            </a:r>
            <a:r>
              <a:rPr lang="en-US" altLang="zh-CN" sz="1800" i="1" smtClean="0">
                <a:sym typeface="Greek Symbols" pitchFamily="18" charset="2"/>
              </a:rPr>
              <a:t>n </a:t>
            </a:r>
            <a:r>
              <a:rPr lang="en-US" altLang="zh-CN" sz="1800" i="1" smtClean="0">
                <a:sym typeface="Symbol" panose="05050102010706020507" pitchFamily="18" charset="2"/>
              </a:rPr>
              <a:t> (i – </a:t>
            </a:r>
            <a:r>
              <a:rPr lang="en-US" altLang="zh-CN" sz="1800" smtClean="0">
                <a:sym typeface="Symbol" panose="05050102010706020507" pitchFamily="18" charset="2"/>
              </a:rPr>
              <a:t>1)</a:t>
            </a:r>
            <a:r>
              <a:rPr lang="zh-CN" altLang="en-US" sz="1800" smtClean="0">
                <a:sym typeface="Symbol" panose="05050102010706020507" pitchFamily="18" charset="2"/>
              </a:rPr>
              <a:t>开始存储记录</a:t>
            </a:r>
            <a:r>
              <a:rPr lang="en-US" altLang="zh-CN" sz="1800" smtClean="0">
                <a:sym typeface="Symbol" panose="05050102010706020507" pitchFamily="18" charset="2"/>
              </a:rPr>
              <a:t>i, n</a:t>
            </a:r>
            <a:r>
              <a:rPr lang="zh-CN" altLang="en-US" sz="1800" smtClean="0">
                <a:sym typeface="Symbol" panose="05050102010706020507" pitchFamily="18" charset="2"/>
              </a:rPr>
              <a:t>是每个记录的长度</a:t>
            </a:r>
            <a:r>
              <a:rPr lang="en-US" altLang="zh-CN" sz="1800" smtClean="0">
                <a:sym typeface="Symbol" panose="05050102010706020507" pitchFamily="18" charset="2"/>
              </a:rPr>
              <a:t>.</a:t>
            </a:r>
          </a:p>
          <a:p>
            <a:pPr lvl="1"/>
            <a:r>
              <a:rPr lang="zh-CN" altLang="en-US" sz="1800" smtClean="0">
                <a:sym typeface="Symbol" panose="05050102010706020507" pitchFamily="18" charset="2"/>
              </a:rPr>
              <a:t>访问记录很容易，但是记录可能会分布在不同的块上</a:t>
            </a:r>
            <a:endParaRPr lang="en-US" altLang="zh-CN" sz="1800" smtClean="0">
              <a:sym typeface="Symbol" panose="05050102010706020507" pitchFamily="18" charset="2"/>
            </a:endParaRPr>
          </a:p>
          <a:p>
            <a:pPr lvl="2"/>
            <a:r>
              <a:rPr lang="zh-CN" altLang="en-US" sz="1800" smtClean="0">
                <a:sym typeface="Symbol" panose="05050102010706020507" pitchFamily="18" charset="2"/>
              </a:rPr>
              <a:t>修改约束</a:t>
            </a:r>
            <a:r>
              <a:rPr lang="en-US" altLang="zh-CN" sz="1800" smtClean="0">
                <a:sym typeface="Symbol" panose="05050102010706020507" pitchFamily="18" charset="2"/>
              </a:rPr>
              <a:t>: </a:t>
            </a:r>
            <a:r>
              <a:rPr lang="zh-CN" altLang="en-US" sz="1800" smtClean="0">
                <a:sym typeface="Symbol" panose="05050102010706020507" pitchFamily="18" charset="2"/>
              </a:rPr>
              <a:t>不允许记录跨越块的边界</a:t>
            </a:r>
            <a:endParaRPr lang="en-US" altLang="zh-CN" sz="1800" smtClean="0">
              <a:sym typeface="Symbol" panose="05050102010706020507" pitchFamily="18" charset="2"/>
            </a:endParaRPr>
          </a:p>
          <a:p>
            <a:pPr lvl="2">
              <a:buFont typeface="Webdings" panose="05030102010509060703" pitchFamily="18" charset="2"/>
              <a:buNone/>
            </a:pPr>
            <a:endParaRPr lang="en-US" altLang="zh-CN" sz="1800" smtClean="0">
              <a:sym typeface="Symbol" panose="05050102010706020507" pitchFamily="18" charset="2"/>
            </a:endParaRPr>
          </a:p>
          <a:p>
            <a:r>
              <a:rPr lang="zh-CN" altLang="en-US" sz="2000" smtClean="0">
                <a:sym typeface="Symbol" panose="05050102010706020507" pitchFamily="18" charset="2"/>
              </a:rPr>
              <a:t>删除记录</a:t>
            </a:r>
            <a:r>
              <a:rPr lang="en-US" altLang="zh-CN" sz="2000" i="1" smtClean="0">
                <a:sym typeface="Symbol" panose="05050102010706020507" pitchFamily="18" charset="2"/>
              </a:rPr>
              <a:t>i</a:t>
            </a:r>
            <a:r>
              <a:rPr lang="zh-CN" altLang="en-US" sz="2000" smtClean="0">
                <a:sym typeface="Symbol" panose="05050102010706020507" pitchFamily="18" charset="2"/>
              </a:rPr>
              <a:t>的</a:t>
            </a:r>
            <a:r>
              <a:rPr lang="en-US" altLang="zh-CN" sz="2000" smtClean="0">
                <a:sym typeface="Symbol" panose="05050102010706020507" pitchFamily="18" charset="2"/>
              </a:rPr>
              <a:t>3</a:t>
            </a:r>
            <a:r>
              <a:rPr lang="zh-CN" altLang="en-US" sz="2000" smtClean="0">
                <a:sym typeface="Symbol" panose="05050102010706020507" pitchFamily="18" charset="2"/>
              </a:rPr>
              <a:t>种选择</a:t>
            </a:r>
            <a:endParaRPr lang="en-US" altLang="zh-CN" sz="2000" smtClean="0"/>
          </a:p>
          <a:p>
            <a:pPr lvl="1"/>
            <a:r>
              <a:rPr lang="zh-CN" altLang="en-US" sz="1800" smtClean="0"/>
              <a:t>移动记录</a:t>
            </a:r>
            <a:r>
              <a:rPr lang="en-US" altLang="zh-CN" sz="1800" smtClean="0"/>
              <a:t> </a:t>
            </a:r>
            <a:r>
              <a:rPr lang="en-US" altLang="zh-CN" sz="1800" i="1" smtClean="0"/>
              <a:t>i + 1, . . ., n </a:t>
            </a:r>
            <a:r>
              <a:rPr lang="en-US" altLang="zh-CN" sz="1800" smtClean="0"/>
              <a:t/>
            </a:r>
            <a:br>
              <a:rPr lang="en-US" altLang="zh-CN" sz="1800" smtClean="0"/>
            </a:br>
            <a:r>
              <a:rPr lang="zh-CN" altLang="en-US" sz="1800" smtClean="0"/>
              <a:t>到</a:t>
            </a:r>
            <a:r>
              <a:rPr lang="en-US" altLang="zh-CN" sz="1800" smtClean="0"/>
              <a:t> </a:t>
            </a:r>
            <a:r>
              <a:rPr lang="en-US" altLang="zh-CN" sz="1800" i="1" smtClean="0"/>
              <a:t>i, . . . , n </a:t>
            </a:r>
            <a:r>
              <a:rPr lang="en-US" altLang="zh-CN" sz="1800" i="1" smtClean="0">
                <a:sym typeface="Symbol" panose="05050102010706020507" pitchFamily="18" charset="2"/>
              </a:rPr>
              <a:t>– 1</a:t>
            </a:r>
          </a:p>
          <a:p>
            <a:pPr lvl="1"/>
            <a:r>
              <a:rPr lang="zh-CN" altLang="en-US" sz="1800" smtClean="0"/>
              <a:t>移动记录 </a:t>
            </a:r>
            <a:r>
              <a:rPr lang="en-US" altLang="zh-CN" sz="1800" i="1" smtClean="0">
                <a:sym typeface="Symbol" panose="05050102010706020507" pitchFamily="18" charset="2"/>
              </a:rPr>
              <a:t>n</a:t>
            </a:r>
            <a:r>
              <a:rPr lang="zh-CN" altLang="en-US" sz="1800" i="1" smtClean="0">
                <a:sym typeface="Symbol" panose="05050102010706020507" pitchFamily="18" charset="2"/>
              </a:rPr>
              <a:t> </a:t>
            </a:r>
            <a:r>
              <a:rPr lang="en-US" altLang="zh-CN" sz="1800" smtClean="0">
                <a:sym typeface="Symbol" panose="05050102010706020507" pitchFamily="18" charset="2"/>
              </a:rPr>
              <a:t> </a:t>
            </a:r>
            <a:r>
              <a:rPr lang="zh-CN" altLang="en-US" sz="1800" smtClean="0">
                <a:sym typeface="Symbol" panose="05050102010706020507" pitchFamily="18" charset="2"/>
              </a:rPr>
              <a:t>到</a:t>
            </a:r>
            <a:r>
              <a:rPr lang="en-US" altLang="zh-CN" sz="1800" smtClean="0">
                <a:sym typeface="Symbol" panose="05050102010706020507" pitchFamily="18" charset="2"/>
              </a:rPr>
              <a:t> </a:t>
            </a:r>
            <a:r>
              <a:rPr lang="en-US" altLang="zh-CN" sz="1800" i="1" smtClean="0">
                <a:sym typeface="Symbol" panose="05050102010706020507" pitchFamily="18" charset="2"/>
              </a:rPr>
              <a:t>i</a:t>
            </a:r>
            <a:endParaRPr lang="en-US" altLang="zh-CN" sz="1800" smtClean="0">
              <a:sym typeface="Symbol" panose="05050102010706020507" pitchFamily="18" charset="2"/>
            </a:endParaRPr>
          </a:p>
          <a:p>
            <a:pPr lvl="1"/>
            <a:r>
              <a:rPr lang="zh-CN" altLang="en-US" sz="1800" smtClean="0"/>
              <a:t>不移动记录</a:t>
            </a:r>
            <a:r>
              <a:rPr lang="en-US" altLang="zh-CN" sz="1800" smtClean="0">
                <a:sym typeface="Symbol" panose="05050102010706020507" pitchFamily="18" charset="2"/>
              </a:rPr>
              <a:t>, </a:t>
            </a:r>
            <a:r>
              <a:rPr lang="zh-CN" altLang="en-US" sz="1800" smtClean="0">
                <a:sym typeface="Symbol" panose="05050102010706020507" pitchFamily="18" charset="2"/>
              </a:rPr>
              <a:t>但是链接所有的空闲</a:t>
            </a:r>
            <a:endParaRPr lang="en-US" altLang="zh-CN" sz="1800" smtClean="0">
              <a:sym typeface="Symbol" panose="05050102010706020507" pitchFamily="18" charset="2"/>
            </a:endParaRPr>
          </a:p>
          <a:p>
            <a:pPr lvl="1">
              <a:buFont typeface="Monotype Sorts" charset="2"/>
              <a:buNone/>
            </a:pPr>
            <a:r>
              <a:rPr lang="zh-CN" altLang="en-US" sz="1800" smtClean="0">
                <a:sym typeface="Symbol" panose="05050102010706020507" pitchFamily="18" charset="2"/>
              </a:rPr>
              <a:t>   记录到一个 </a:t>
            </a:r>
            <a:r>
              <a:rPr lang="en-US" altLang="zh-CN" sz="1800" i="1" smtClean="0">
                <a:sym typeface="Symbol" panose="05050102010706020507" pitchFamily="18" charset="2"/>
              </a:rPr>
              <a:t>free list</a:t>
            </a:r>
            <a:endParaRPr lang="en-US" altLang="zh-CN" sz="1800" smtClean="0">
              <a:sym typeface="Symbol" panose="05050102010706020507" pitchFamily="18" charset="2"/>
            </a:endParaRPr>
          </a:p>
        </p:txBody>
      </p:sp>
      <p:pic>
        <p:nvPicPr>
          <p:cNvPr id="4506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738" y="3087688"/>
            <a:ext cx="4287837"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p:txBody>
          <a:bodyPr/>
          <a:lstStyle/>
          <a:p>
            <a:pPr>
              <a:defRPr/>
            </a:pPr>
            <a:r>
              <a:rPr lang="zh-CN" altLang="en-US" smtClean="0">
                <a:ea typeface="+mj-ea"/>
              </a:rPr>
              <a:t>删除记录</a:t>
            </a:r>
            <a:r>
              <a:rPr lang="en-US" altLang="zh-CN" smtClean="0">
                <a:ea typeface="+mj-ea"/>
              </a:rPr>
              <a:t> 3 </a:t>
            </a:r>
            <a:r>
              <a:rPr lang="zh-CN" altLang="en-US" smtClean="0">
                <a:ea typeface="+mj-ea"/>
              </a:rPr>
              <a:t>并且压缩</a:t>
            </a:r>
            <a:endParaRPr lang="en-US">
              <a:ea typeface="+mj-ea"/>
            </a:endParaRPr>
          </a:p>
        </p:txBody>
      </p:sp>
      <p:pic>
        <p:nvPicPr>
          <p:cNvPr id="4710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 y="1187450"/>
            <a:ext cx="6878638" cy="384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a:xfrm>
            <a:off x="768350" y="117475"/>
            <a:ext cx="8191500" cy="609600"/>
          </a:xfrm>
        </p:spPr>
        <p:txBody>
          <a:bodyPr/>
          <a:lstStyle/>
          <a:p>
            <a:pPr>
              <a:defRPr/>
            </a:pPr>
            <a:r>
              <a:rPr lang="zh-CN" altLang="en-US" smtClean="0">
                <a:ea typeface="+mj-ea"/>
              </a:rPr>
              <a:t>删除记录 </a:t>
            </a:r>
            <a:r>
              <a:rPr lang="en-US" smtClean="0">
                <a:ea typeface="+mj-ea"/>
              </a:rPr>
              <a:t>3 </a:t>
            </a:r>
            <a:r>
              <a:rPr lang="zh-CN" altLang="en-US" smtClean="0">
                <a:ea typeface="+mj-ea"/>
              </a:rPr>
              <a:t>并且移动最后一个记录</a:t>
            </a:r>
            <a:endParaRPr lang="en-US">
              <a:ea typeface="+mj-ea"/>
            </a:endParaRPr>
          </a:p>
        </p:txBody>
      </p:sp>
      <p:pic>
        <p:nvPicPr>
          <p:cNvPr id="4915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575" y="1204913"/>
            <a:ext cx="6894513"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pPr>
              <a:defRPr/>
            </a:pPr>
            <a:r>
              <a:rPr lang="zh-CN" altLang="en-US" smtClean="0">
                <a:ea typeface="+mj-ea"/>
              </a:rPr>
              <a:t>空闲列表</a:t>
            </a:r>
            <a:endParaRPr lang="en-US">
              <a:ea typeface="+mj-ea"/>
            </a:endParaRPr>
          </a:p>
        </p:txBody>
      </p:sp>
      <p:sp>
        <p:nvSpPr>
          <p:cNvPr id="51203" name="Rectangle 3"/>
          <p:cNvSpPr>
            <a:spLocks noGrp="1" noChangeArrowheads="1"/>
          </p:cNvSpPr>
          <p:nvPr>
            <p:ph type="body" idx="1"/>
          </p:nvPr>
        </p:nvSpPr>
        <p:spPr>
          <a:xfrm>
            <a:off x="914400" y="1122363"/>
            <a:ext cx="7754938" cy="2438400"/>
          </a:xfrm>
        </p:spPr>
        <p:txBody>
          <a:bodyPr/>
          <a:lstStyle/>
          <a:p>
            <a:r>
              <a:rPr lang="zh-CN" altLang="en-US" sz="2000" smtClean="0"/>
              <a:t>将第一个被删除的记录的地址存储在文件的头部</a:t>
            </a:r>
            <a:endParaRPr lang="en-US" altLang="zh-CN" sz="2000" smtClean="0"/>
          </a:p>
          <a:p>
            <a:r>
              <a:rPr lang="zh-CN" altLang="en-US" sz="2000" smtClean="0"/>
              <a:t>在第一个被删除记录空间中存储第二个被删除记录的地址，以此类推</a:t>
            </a:r>
            <a:endParaRPr lang="en-US" altLang="zh-CN" sz="2000" smtClean="0"/>
          </a:p>
          <a:p>
            <a:r>
              <a:rPr lang="zh-CN" altLang="en-US" sz="2000" smtClean="0"/>
              <a:t>可以将这些存储的地址想象为“指针”，指向下一个空闲记录</a:t>
            </a:r>
            <a:endParaRPr lang="en-US" altLang="zh-CN" sz="2000" smtClean="0"/>
          </a:p>
          <a:p>
            <a:r>
              <a:rPr lang="zh-CN" altLang="en-US" sz="2000" smtClean="0"/>
              <a:t>更多的有效空间表示</a:t>
            </a:r>
            <a:r>
              <a:rPr lang="en-US" altLang="zh-CN" sz="2000" smtClean="0"/>
              <a:t>: </a:t>
            </a:r>
            <a:r>
              <a:rPr lang="zh-CN" altLang="en-US" sz="2000" smtClean="0"/>
              <a:t>重用空闲记录的属性域存储指针</a:t>
            </a:r>
            <a:r>
              <a:rPr lang="en-US" altLang="zh-CN" sz="2000" smtClean="0"/>
              <a:t>(</a:t>
            </a:r>
            <a:r>
              <a:rPr lang="zh-CN" altLang="en-US" sz="2000" smtClean="0"/>
              <a:t>而未被删除的记录不用存储指针</a:t>
            </a:r>
            <a:r>
              <a:rPr lang="en-US" altLang="zh-CN" sz="2000" smtClean="0"/>
              <a:t>)</a:t>
            </a:r>
          </a:p>
          <a:p>
            <a:endParaRPr lang="en-US" altLang="zh-CN" sz="1800" smtClean="0"/>
          </a:p>
        </p:txBody>
      </p:sp>
      <p:pic>
        <p:nvPicPr>
          <p:cNvPr id="51204"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9113" y="3454400"/>
            <a:ext cx="5140325" cy="305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pPr>
              <a:defRPr/>
            </a:pPr>
            <a:r>
              <a:rPr lang="zh-CN" altLang="en-US" smtClean="0">
                <a:ea typeface="+mj-ea"/>
              </a:rPr>
              <a:t>变长记录</a:t>
            </a:r>
            <a:endParaRPr lang="en-US">
              <a:ea typeface="+mj-ea"/>
            </a:endParaRPr>
          </a:p>
        </p:txBody>
      </p:sp>
      <p:sp>
        <p:nvSpPr>
          <p:cNvPr id="53251" name="Rectangle 3"/>
          <p:cNvSpPr>
            <a:spLocks noGrp="1" noChangeArrowheads="1"/>
          </p:cNvSpPr>
          <p:nvPr>
            <p:ph type="body" idx="1"/>
          </p:nvPr>
        </p:nvSpPr>
        <p:spPr>
          <a:xfrm>
            <a:off x="519113" y="1236663"/>
            <a:ext cx="8062912" cy="4897437"/>
          </a:xfrm>
        </p:spPr>
        <p:txBody>
          <a:bodyPr/>
          <a:lstStyle/>
          <a:p>
            <a:r>
              <a:rPr lang="zh-CN" altLang="en-US" sz="2000" smtClean="0"/>
              <a:t>可变长度的记录的几种方式</a:t>
            </a:r>
            <a:endParaRPr lang="en-US" altLang="zh-CN" sz="2000" smtClean="0"/>
          </a:p>
          <a:p>
            <a:pPr lvl="1"/>
            <a:r>
              <a:rPr lang="zh-CN" altLang="en-US" sz="1800" smtClean="0"/>
              <a:t>存储在一个文件中的记录有多个记录类型</a:t>
            </a:r>
            <a:endParaRPr lang="en-US" altLang="zh-CN" sz="1800" smtClean="0"/>
          </a:p>
          <a:p>
            <a:pPr lvl="1"/>
            <a:r>
              <a:rPr lang="zh-CN" altLang="en-US" sz="1800" smtClean="0"/>
              <a:t>记录类型允许记录中某些字段值的长度可变</a:t>
            </a:r>
            <a:r>
              <a:rPr lang="en-US" altLang="zh-CN" sz="1800" smtClean="0"/>
              <a:t>(</a:t>
            </a:r>
            <a:r>
              <a:rPr lang="zh-CN" altLang="en-US" sz="1800" smtClean="0"/>
              <a:t>如：</a:t>
            </a:r>
            <a:r>
              <a:rPr lang="en-US" altLang="zh-CN" sz="1800" smtClean="0"/>
              <a:t>varchar)</a:t>
            </a:r>
          </a:p>
          <a:p>
            <a:pPr lvl="1"/>
            <a:r>
              <a:rPr lang="zh-CN" altLang="en-US" sz="1800" smtClean="0"/>
              <a:t>记录类型允许记录中可重复出现同一字段</a:t>
            </a:r>
            <a:r>
              <a:rPr lang="en-US" altLang="zh-CN" sz="1800" smtClean="0"/>
              <a:t>(</a:t>
            </a:r>
            <a:r>
              <a:rPr lang="zh-CN" altLang="en-US" sz="1800" smtClean="0"/>
              <a:t>这种情况常出现在旧的数据模型中</a:t>
            </a:r>
            <a:r>
              <a:rPr lang="en-US" altLang="zh-CN" sz="1800" smtClean="0"/>
              <a:t>)</a:t>
            </a:r>
          </a:p>
          <a:p>
            <a:pPr>
              <a:buFont typeface="Monotype Sorts" charset="2"/>
              <a:buNone/>
            </a:pPr>
            <a:endParaRPr lang="en-US" altLang="zh-CN" sz="180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563563" y="223838"/>
            <a:ext cx="8694737" cy="457200"/>
          </a:xfrm>
        </p:spPr>
        <p:txBody>
          <a:bodyPr/>
          <a:lstStyle/>
          <a:p>
            <a:pPr>
              <a:defRPr/>
            </a:pPr>
            <a:r>
              <a:rPr lang="zh-CN" altLang="en-US" sz="2800" smtClean="0">
                <a:ea typeface="+mj-ea"/>
              </a:rPr>
              <a:t>变长记录</a:t>
            </a:r>
            <a:r>
              <a:rPr lang="en-US" sz="2800" smtClean="0">
                <a:ea typeface="+mj-ea"/>
              </a:rPr>
              <a:t>: </a:t>
            </a:r>
            <a:r>
              <a:rPr lang="zh-CN" altLang="en-US" sz="2800" smtClean="0">
                <a:ea typeface="+mj-ea"/>
              </a:rPr>
              <a:t>分槽的页结构</a:t>
            </a:r>
            <a:endParaRPr lang="en-US" sz="2800">
              <a:ea typeface="+mj-ea"/>
            </a:endParaRPr>
          </a:p>
        </p:txBody>
      </p:sp>
      <p:sp>
        <p:nvSpPr>
          <p:cNvPr id="55299" name="Rectangle 3"/>
          <p:cNvSpPr>
            <a:spLocks noGrp="1" noChangeArrowheads="1"/>
          </p:cNvSpPr>
          <p:nvPr>
            <p:ph type="body" idx="1"/>
          </p:nvPr>
        </p:nvSpPr>
        <p:spPr>
          <a:xfrm>
            <a:off x="914400" y="3370263"/>
            <a:ext cx="7615238" cy="2798762"/>
          </a:xfrm>
        </p:spPr>
        <p:txBody>
          <a:bodyPr/>
          <a:lstStyle/>
          <a:p>
            <a:r>
              <a:rPr lang="zh-CN" altLang="en-US" sz="2000" smtClean="0"/>
              <a:t>分槽页页头</a:t>
            </a:r>
            <a:endParaRPr lang="en-US" altLang="zh-CN" sz="2000" smtClean="0"/>
          </a:p>
          <a:p>
            <a:pPr lvl="1"/>
            <a:r>
              <a:rPr lang="zh-CN" altLang="en-US" sz="1800" smtClean="0"/>
              <a:t>记录条目的个数</a:t>
            </a:r>
            <a:endParaRPr lang="en-US" altLang="zh-CN" sz="1800" smtClean="0"/>
          </a:p>
          <a:p>
            <a:pPr lvl="1"/>
            <a:r>
              <a:rPr lang="zh-CN" altLang="en-US" sz="1800" smtClean="0"/>
              <a:t>块中空闲空间的末尾处</a:t>
            </a:r>
            <a:endParaRPr lang="en-US" altLang="zh-CN" sz="1800" smtClean="0"/>
          </a:p>
          <a:p>
            <a:pPr lvl="1"/>
            <a:r>
              <a:rPr lang="zh-CN" altLang="en-US" sz="1800" smtClean="0"/>
              <a:t>一个包含每条记录位置和大小的条目组成的数组</a:t>
            </a:r>
            <a:endParaRPr lang="en-US" altLang="zh-CN" sz="1800" smtClean="0"/>
          </a:p>
          <a:p>
            <a:r>
              <a:rPr lang="zh-CN" altLang="en-US" sz="2000" smtClean="0"/>
              <a:t>可以将记录在一页内移动以保证记录之间没有空的空间，则数组中信息也要更新</a:t>
            </a:r>
            <a:endParaRPr lang="en-US" altLang="zh-CN" sz="2000" smtClean="0"/>
          </a:p>
          <a:p>
            <a:r>
              <a:rPr lang="zh-CN" altLang="en-US" sz="2000" smtClean="0"/>
              <a:t>指针不应该直接指向记录，而是指向块头部中相应记录的条目</a:t>
            </a:r>
            <a:endParaRPr lang="en-US" altLang="zh-CN" sz="2000" smtClean="0"/>
          </a:p>
        </p:txBody>
      </p:sp>
      <p:pic>
        <p:nvPicPr>
          <p:cNvPr id="5530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600" y="1089025"/>
            <a:ext cx="670242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pPr>
              <a:defRPr/>
            </a:pPr>
            <a:r>
              <a:rPr lang="zh-CN" altLang="en-US" smtClean="0">
                <a:ea typeface="+mj-ea"/>
              </a:rPr>
              <a:t>文件中记录的组织</a:t>
            </a:r>
            <a:endParaRPr lang="en-US">
              <a:ea typeface="+mj-ea"/>
            </a:endParaRPr>
          </a:p>
        </p:txBody>
      </p:sp>
      <p:sp>
        <p:nvSpPr>
          <p:cNvPr id="57347" name="Rectangle 3"/>
          <p:cNvSpPr>
            <a:spLocks noGrp="1" noChangeArrowheads="1"/>
          </p:cNvSpPr>
          <p:nvPr>
            <p:ph type="body" idx="1"/>
          </p:nvPr>
        </p:nvSpPr>
        <p:spPr>
          <a:xfrm>
            <a:off x="814388" y="1193800"/>
            <a:ext cx="6980237" cy="4772025"/>
          </a:xfrm>
        </p:spPr>
        <p:txBody>
          <a:bodyPr/>
          <a:lstStyle/>
          <a:p>
            <a:r>
              <a:rPr lang="zh-CN" altLang="en-US" sz="2400" b="1" smtClean="0">
                <a:solidFill>
                  <a:srgbClr val="000099"/>
                </a:solidFill>
              </a:rPr>
              <a:t>堆文件</a:t>
            </a:r>
            <a:endParaRPr lang="en-US" altLang="zh-CN" sz="2400" b="1" smtClean="0"/>
          </a:p>
          <a:p>
            <a:pPr lvl="1"/>
            <a:r>
              <a:rPr lang="zh-CN" altLang="en-US" sz="1800" smtClean="0"/>
              <a:t>一个记录可以放在文件中任何地方只要有有足够的空间</a:t>
            </a:r>
            <a:endParaRPr lang="en-US" altLang="zh-CN" sz="1800" smtClean="0"/>
          </a:p>
          <a:p>
            <a:r>
              <a:rPr lang="zh-CN" altLang="en-US" sz="2400" b="1" smtClean="0">
                <a:solidFill>
                  <a:srgbClr val="000099"/>
                </a:solidFill>
              </a:rPr>
              <a:t>顺序文件</a:t>
            </a:r>
            <a:endParaRPr lang="en-US" altLang="zh-CN" sz="2400" smtClean="0"/>
          </a:p>
          <a:p>
            <a:pPr lvl="1"/>
            <a:r>
              <a:rPr lang="zh-CN" altLang="en-US" sz="1800" smtClean="0"/>
              <a:t>记录根据“搜索码”的值顺序存储</a:t>
            </a:r>
            <a:endParaRPr lang="en-US" altLang="zh-CN" sz="1800" smtClean="0"/>
          </a:p>
          <a:p>
            <a:r>
              <a:rPr lang="zh-CN" altLang="en-US" sz="2400" b="1" smtClean="0">
                <a:solidFill>
                  <a:srgbClr val="000099"/>
                </a:solidFill>
              </a:rPr>
              <a:t>哈希文件</a:t>
            </a:r>
            <a:endParaRPr lang="en-US" altLang="zh-CN" sz="2400" smtClean="0"/>
          </a:p>
          <a:p>
            <a:pPr lvl="1"/>
            <a:r>
              <a:rPr lang="zh-CN" altLang="en-US" sz="1800" smtClean="0"/>
              <a:t>在每条记录的某些属性上计算一个哈希函数，哈希函数的结果确定了记录应放到文件的哪一块中</a:t>
            </a:r>
            <a:endParaRPr lang="en-US" altLang="zh-CN" sz="1800" smtClean="0"/>
          </a:p>
          <a:p>
            <a:r>
              <a:rPr lang="zh-CN" altLang="en-US" sz="2400" smtClean="0"/>
              <a:t>每个关系的记录可被存储在一个单独的文件中</a:t>
            </a:r>
            <a:endParaRPr lang="en-US" altLang="zh-CN" sz="2400" smtClean="0"/>
          </a:p>
          <a:p>
            <a:pPr lvl="1"/>
            <a:r>
              <a:rPr lang="zh-CN" altLang="en-US" sz="1800" smtClean="0"/>
              <a:t>在</a:t>
            </a:r>
            <a:r>
              <a:rPr lang="zh-CN" altLang="en-US" sz="1800" b="1" smtClean="0">
                <a:solidFill>
                  <a:srgbClr val="000099"/>
                </a:solidFill>
              </a:rPr>
              <a:t>多表聚簇文件组织</a:t>
            </a:r>
            <a:r>
              <a:rPr lang="zh-CN" altLang="en-US" sz="1800" smtClean="0"/>
              <a:t>中一个文件可以存储多个不同关系的记录</a:t>
            </a:r>
            <a:endParaRPr lang="en-US" altLang="zh-CN" sz="1800" smtClean="0"/>
          </a:p>
          <a:p>
            <a:pPr lvl="1"/>
            <a:r>
              <a:rPr lang="zh-CN" altLang="en-US" sz="1800" smtClean="0"/>
              <a:t>动机</a:t>
            </a:r>
            <a:r>
              <a:rPr lang="en-US" altLang="zh-CN" sz="1800" smtClean="0"/>
              <a:t>: </a:t>
            </a:r>
            <a:r>
              <a:rPr lang="zh-CN" altLang="en-US" sz="1800" smtClean="0"/>
              <a:t>将相关记录存储在同一个块上从而减少</a:t>
            </a:r>
            <a:r>
              <a:rPr lang="en-US" altLang="zh-CN" sz="1800" smtClean="0"/>
              <a:t>I/O</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pPr>
              <a:defRPr/>
            </a:pPr>
            <a:r>
              <a:rPr lang="zh-CN" altLang="en-US" smtClean="0">
                <a:ea typeface="+mj-ea"/>
              </a:rPr>
              <a:t>顺序文件组织</a:t>
            </a:r>
            <a:endParaRPr lang="en-US">
              <a:ea typeface="+mj-ea"/>
            </a:endParaRPr>
          </a:p>
        </p:txBody>
      </p:sp>
      <p:sp>
        <p:nvSpPr>
          <p:cNvPr id="59395" name="Rectangle 3"/>
          <p:cNvSpPr>
            <a:spLocks noGrp="1" noChangeArrowheads="1"/>
          </p:cNvSpPr>
          <p:nvPr>
            <p:ph type="body" idx="1"/>
          </p:nvPr>
        </p:nvSpPr>
        <p:spPr>
          <a:xfrm>
            <a:off x="814388" y="1093788"/>
            <a:ext cx="6724650" cy="1333500"/>
          </a:xfrm>
        </p:spPr>
        <p:txBody>
          <a:bodyPr/>
          <a:lstStyle/>
          <a:p>
            <a:r>
              <a:rPr lang="zh-CN" altLang="en-US" sz="1800" smtClean="0"/>
              <a:t>适用于需要对整个文件进行​​顺序处理的应用程序</a:t>
            </a:r>
            <a:endParaRPr lang="en-US" altLang="zh-CN" sz="1800" smtClean="0"/>
          </a:p>
          <a:p>
            <a:r>
              <a:rPr lang="zh-CN" altLang="en-US" sz="1800" smtClean="0"/>
              <a:t>记录在</a:t>
            </a:r>
            <a:r>
              <a:rPr lang="zh-CN" altLang="en-US" sz="1800" smtClean="0">
                <a:solidFill>
                  <a:srgbClr val="000099"/>
                </a:solidFill>
              </a:rPr>
              <a:t>搜索码</a:t>
            </a:r>
            <a:r>
              <a:rPr lang="zh-CN" altLang="en-US" sz="1800" smtClean="0"/>
              <a:t>上排序</a:t>
            </a:r>
            <a:endParaRPr lang="en-US" altLang="zh-CN" sz="1800" smtClean="0"/>
          </a:p>
        </p:txBody>
      </p:sp>
      <p:pic>
        <p:nvPicPr>
          <p:cNvPr id="5939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825" y="2212975"/>
            <a:ext cx="6430963" cy="427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pPr>
              <a:defRPr/>
            </a:pPr>
            <a:r>
              <a:rPr lang="zh-CN" altLang="en-US" smtClean="0">
                <a:ea typeface="+mj-ea"/>
              </a:rPr>
              <a:t>顺序文件组织</a:t>
            </a:r>
            <a:r>
              <a:rPr lang="en-US" smtClean="0">
                <a:ea typeface="+mj-ea"/>
              </a:rPr>
              <a:t>(</a:t>
            </a:r>
            <a:r>
              <a:rPr lang="zh-CN" altLang="en-US" smtClean="0">
                <a:ea typeface="+mj-ea"/>
              </a:rPr>
              <a:t>续</a:t>
            </a:r>
            <a:r>
              <a:rPr lang="en-US" smtClean="0">
                <a:ea typeface="+mj-ea"/>
              </a:rPr>
              <a:t>)</a:t>
            </a:r>
            <a:endParaRPr lang="en-US">
              <a:ea typeface="+mj-ea"/>
            </a:endParaRPr>
          </a:p>
        </p:txBody>
      </p:sp>
      <p:sp>
        <p:nvSpPr>
          <p:cNvPr id="61443" name="Rectangle 3"/>
          <p:cNvSpPr>
            <a:spLocks noGrp="1" noChangeArrowheads="1"/>
          </p:cNvSpPr>
          <p:nvPr>
            <p:ph type="body" idx="1"/>
          </p:nvPr>
        </p:nvSpPr>
        <p:spPr>
          <a:xfrm>
            <a:off x="914400" y="1122363"/>
            <a:ext cx="8299450" cy="3976687"/>
          </a:xfrm>
        </p:spPr>
        <p:txBody>
          <a:bodyPr/>
          <a:lstStyle/>
          <a:p>
            <a:r>
              <a:rPr lang="zh-CN" altLang="en-US" sz="1800" smtClean="0"/>
              <a:t>删除</a:t>
            </a:r>
            <a:r>
              <a:rPr lang="en-US" altLang="zh-CN" sz="1800" smtClean="0"/>
              <a:t> – </a:t>
            </a:r>
            <a:r>
              <a:rPr lang="zh-CN" altLang="en-US" sz="1800" smtClean="0"/>
              <a:t>使用指针链</a:t>
            </a:r>
            <a:endParaRPr lang="en-US" altLang="zh-CN" sz="1800" smtClean="0"/>
          </a:p>
          <a:p>
            <a:r>
              <a:rPr lang="zh-CN" altLang="en-US" sz="1800" smtClean="0"/>
              <a:t>插入</a:t>
            </a:r>
            <a:r>
              <a:rPr lang="en-US" altLang="zh-CN" sz="1800" smtClean="0"/>
              <a:t> –</a:t>
            </a:r>
            <a:r>
              <a:rPr lang="zh-CN" altLang="en-US" sz="1800" smtClean="0"/>
              <a:t>找到记录将要被插入的位置</a:t>
            </a:r>
            <a:endParaRPr lang="en-US" altLang="zh-CN" sz="1800" smtClean="0"/>
          </a:p>
          <a:p>
            <a:pPr lvl="1"/>
            <a:r>
              <a:rPr lang="zh-CN" altLang="en-US" sz="1800" smtClean="0"/>
              <a:t>如果有空闲空间则插入</a:t>
            </a:r>
            <a:endParaRPr lang="en-US" altLang="zh-CN" sz="1800" smtClean="0"/>
          </a:p>
          <a:p>
            <a:pPr lvl="1"/>
            <a:r>
              <a:rPr lang="zh-CN" altLang="en-US" sz="1800" smtClean="0"/>
              <a:t>如果没有空闲空间，分配一个溢出块，插入</a:t>
            </a:r>
            <a:endParaRPr lang="en-US" altLang="zh-CN" sz="1800" smtClean="0">
              <a:solidFill>
                <a:srgbClr val="000099"/>
              </a:solidFill>
            </a:endParaRPr>
          </a:p>
          <a:p>
            <a:pPr lvl="1"/>
            <a:r>
              <a:rPr lang="zh-CN" altLang="en-US" sz="1800" smtClean="0"/>
              <a:t>上面两种情况，指针链都必须更新</a:t>
            </a:r>
            <a:endParaRPr lang="en-US" altLang="zh-CN" sz="1800" smtClean="0"/>
          </a:p>
          <a:p>
            <a:r>
              <a:rPr lang="zh-CN" altLang="en-US" sz="1800" smtClean="0"/>
              <a:t>需要时对文件进行重组以</a:t>
            </a:r>
            <a:endParaRPr lang="en-US" altLang="zh-CN" sz="1800" smtClean="0"/>
          </a:p>
          <a:p>
            <a:pPr>
              <a:buFont typeface="Monotype Sorts" charset="2"/>
              <a:buNone/>
            </a:pPr>
            <a:r>
              <a:rPr lang="en-US" altLang="zh-CN" sz="1800" smtClean="0"/>
              <a:t>      </a:t>
            </a:r>
            <a:r>
              <a:rPr lang="zh-CN" altLang="en-US" sz="1800" smtClean="0"/>
              <a:t>保持顺序</a:t>
            </a:r>
            <a:endParaRPr lang="en-US" altLang="zh-CN" sz="1800" smtClean="0"/>
          </a:p>
        </p:txBody>
      </p:sp>
      <p:pic>
        <p:nvPicPr>
          <p:cNvPr id="61444"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1800" y="3006725"/>
            <a:ext cx="4708525"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688975" y="282575"/>
            <a:ext cx="8340725" cy="457200"/>
          </a:xfrm>
        </p:spPr>
        <p:txBody>
          <a:bodyPr/>
          <a:lstStyle/>
          <a:p>
            <a:pPr>
              <a:defRPr/>
            </a:pPr>
            <a:r>
              <a:rPr lang="en-US" altLang="zh-CN" dirty="0" smtClean="0"/>
              <a:t>10.1 </a:t>
            </a:r>
            <a:r>
              <a:rPr lang="zh-CN" altLang="zh-CN" dirty="0" smtClean="0"/>
              <a:t>物理存储介质</a:t>
            </a:r>
            <a:r>
              <a:rPr lang="zh-CN" altLang="en-US" dirty="0" smtClean="0"/>
              <a:t>概述</a:t>
            </a:r>
            <a:endParaRPr lang="en-US" dirty="0">
              <a:ea typeface="+mj-ea"/>
            </a:endParaRPr>
          </a:p>
        </p:txBody>
      </p:sp>
      <p:sp>
        <p:nvSpPr>
          <p:cNvPr id="9219" name="Rectangle 3"/>
          <p:cNvSpPr>
            <a:spLocks noGrp="1" noChangeArrowheads="1"/>
          </p:cNvSpPr>
          <p:nvPr>
            <p:ph type="body" idx="1"/>
          </p:nvPr>
        </p:nvSpPr>
        <p:spPr>
          <a:xfrm>
            <a:off x="814388" y="1193800"/>
            <a:ext cx="7188200" cy="5178425"/>
          </a:xfrm>
        </p:spPr>
        <p:txBody>
          <a:bodyPr/>
          <a:lstStyle/>
          <a:p>
            <a:r>
              <a:rPr lang="zh-CN" altLang="zh-CN" sz="2400" smtClean="0"/>
              <a:t>物理存储介质</a:t>
            </a:r>
            <a:r>
              <a:rPr lang="zh-CN" altLang="en-US" sz="2400" smtClean="0"/>
              <a:t>分类</a:t>
            </a:r>
            <a:endParaRPr lang="en-US" altLang="zh-CN" sz="2400" smtClean="0"/>
          </a:p>
          <a:p>
            <a:pPr lvl="1">
              <a:lnSpc>
                <a:spcPts val="2500"/>
              </a:lnSpc>
            </a:pPr>
            <a:r>
              <a:rPr lang="zh-CN" altLang="en-US" sz="2000" smtClean="0"/>
              <a:t>数据访问的速度</a:t>
            </a:r>
            <a:endParaRPr lang="en-US" altLang="zh-CN" sz="2000" smtClean="0"/>
          </a:p>
          <a:p>
            <a:pPr lvl="1">
              <a:lnSpc>
                <a:spcPts val="2500"/>
              </a:lnSpc>
            </a:pPr>
            <a:r>
              <a:rPr lang="zh-CN" altLang="en-US" sz="2000" smtClean="0"/>
              <a:t>每单位数据的成本</a:t>
            </a:r>
            <a:endParaRPr lang="en-US" altLang="zh-CN" sz="2000" smtClean="0"/>
          </a:p>
          <a:p>
            <a:pPr lvl="1">
              <a:lnSpc>
                <a:spcPts val="2500"/>
              </a:lnSpc>
            </a:pPr>
            <a:r>
              <a:rPr lang="zh-CN" altLang="zh-CN" sz="2000" smtClean="0"/>
              <a:t>可靠性</a:t>
            </a:r>
            <a:endParaRPr lang="en-US" altLang="zh-CN" sz="2000" smtClean="0"/>
          </a:p>
          <a:p>
            <a:pPr lvl="2">
              <a:lnSpc>
                <a:spcPts val="2500"/>
              </a:lnSpc>
            </a:pPr>
            <a:r>
              <a:rPr lang="zh-CN" altLang="zh-CN" sz="1600" smtClean="0"/>
              <a:t>在电源出现故障</a:t>
            </a:r>
            <a:r>
              <a:rPr lang="zh-CN" altLang="en-US" sz="1600" smtClean="0"/>
              <a:t>或</a:t>
            </a:r>
            <a:r>
              <a:rPr lang="zh-CN" altLang="zh-CN" sz="1600" smtClean="0"/>
              <a:t>系统崩溃</a:t>
            </a:r>
            <a:r>
              <a:rPr lang="zh-CN" altLang="en-US" sz="1600" smtClean="0"/>
              <a:t>时数据丢失</a:t>
            </a:r>
            <a:endParaRPr lang="en-US" altLang="zh-CN" sz="1600" smtClean="0"/>
          </a:p>
          <a:p>
            <a:pPr lvl="2">
              <a:lnSpc>
                <a:spcPts val="2500"/>
              </a:lnSpc>
            </a:pPr>
            <a:r>
              <a:rPr lang="zh-CN" altLang="zh-CN" sz="1600" smtClean="0"/>
              <a:t>存储设备</a:t>
            </a:r>
            <a:r>
              <a:rPr lang="zh-CN" altLang="en-US" sz="1600" smtClean="0"/>
              <a:t>的</a:t>
            </a:r>
            <a:r>
              <a:rPr lang="zh-CN" altLang="zh-CN" sz="1600" smtClean="0"/>
              <a:t>物理故障</a:t>
            </a:r>
            <a:endParaRPr lang="en-US" altLang="zh-CN" sz="1600" smtClean="0"/>
          </a:p>
          <a:p>
            <a:pPr lvl="1">
              <a:lnSpc>
                <a:spcPts val="2500"/>
              </a:lnSpc>
            </a:pPr>
            <a:r>
              <a:rPr lang="zh-CN" altLang="en-US" sz="2000" smtClean="0"/>
              <a:t>按存储信息分</a:t>
            </a:r>
            <a:endParaRPr lang="en-US" altLang="zh-CN" sz="2000" smtClean="0"/>
          </a:p>
          <a:p>
            <a:pPr lvl="2">
              <a:lnSpc>
                <a:spcPts val="2500"/>
              </a:lnSpc>
            </a:pPr>
            <a:r>
              <a:rPr lang="zh-CN" altLang="zh-CN" sz="1600" b="1" smtClean="0">
                <a:solidFill>
                  <a:srgbClr val="000099"/>
                </a:solidFill>
              </a:rPr>
              <a:t>易失性存储</a:t>
            </a:r>
            <a:endParaRPr lang="en-US" altLang="zh-CN" sz="1600" b="1" smtClean="0"/>
          </a:p>
          <a:p>
            <a:pPr lvl="3">
              <a:lnSpc>
                <a:spcPts val="2500"/>
              </a:lnSpc>
            </a:pPr>
            <a:r>
              <a:rPr lang="zh-CN" altLang="en-US" sz="1400" smtClean="0"/>
              <a:t>电源断电后失去内容</a:t>
            </a:r>
            <a:endParaRPr lang="en-US" altLang="zh-CN" sz="1400" smtClean="0"/>
          </a:p>
          <a:p>
            <a:pPr lvl="2">
              <a:lnSpc>
                <a:spcPts val="2500"/>
              </a:lnSpc>
            </a:pPr>
            <a:r>
              <a:rPr lang="zh-CN" altLang="zh-CN" sz="1600" b="1" smtClean="0">
                <a:solidFill>
                  <a:srgbClr val="000099"/>
                </a:solidFill>
              </a:rPr>
              <a:t>非易失性存储</a:t>
            </a:r>
            <a:endParaRPr lang="en-US" altLang="zh-CN" sz="1600" smtClean="0"/>
          </a:p>
          <a:p>
            <a:pPr lvl="3">
              <a:lnSpc>
                <a:spcPts val="2500"/>
              </a:lnSpc>
            </a:pPr>
            <a:r>
              <a:rPr lang="zh-CN" altLang="en-US" sz="1400" smtClean="0"/>
              <a:t>电源断电后内容仍然保持</a:t>
            </a:r>
            <a:r>
              <a:rPr lang="en-US" altLang="zh-CN" sz="1400" smtClean="0"/>
              <a:t> </a:t>
            </a:r>
          </a:p>
          <a:p>
            <a:pPr lvl="3">
              <a:lnSpc>
                <a:spcPts val="2500"/>
              </a:lnSpc>
            </a:pPr>
            <a:r>
              <a:rPr lang="zh-CN" altLang="en-US" sz="1400" smtClean="0"/>
              <a:t>包括辅助存储和三级存储</a:t>
            </a:r>
            <a:r>
              <a:rPr lang="en-US" altLang="zh-CN" sz="1400" smtClean="0"/>
              <a:t>, </a:t>
            </a:r>
            <a:r>
              <a:rPr lang="zh-CN" altLang="en-US" sz="1400" smtClean="0"/>
              <a:t>以及带有备用电池的主存</a:t>
            </a:r>
            <a:endParaRPr lang="en-US" altLang="zh-CN" sz="140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p:cNvSpPr>
            <a:spLocks noGrp="1" noChangeArrowheads="1"/>
          </p:cNvSpPr>
          <p:nvPr>
            <p:ph type="title"/>
          </p:nvPr>
        </p:nvSpPr>
        <p:spPr/>
        <p:txBody>
          <a:bodyPr/>
          <a:lstStyle/>
          <a:p>
            <a:pPr>
              <a:defRPr/>
            </a:pPr>
            <a:r>
              <a:rPr lang="zh-CN" altLang="en-US" smtClean="0">
                <a:ea typeface="+mj-ea"/>
              </a:rPr>
              <a:t>多表聚簇文件组织</a:t>
            </a:r>
            <a:endParaRPr lang="en-US">
              <a:ea typeface="+mj-ea"/>
            </a:endParaRPr>
          </a:p>
        </p:txBody>
      </p:sp>
      <p:sp>
        <p:nvSpPr>
          <p:cNvPr id="63491" name="Rectangle 3"/>
          <p:cNvSpPr>
            <a:spLocks noChangeArrowheads="1"/>
          </p:cNvSpPr>
          <p:nvPr/>
        </p:nvSpPr>
        <p:spPr bwMode="auto">
          <a:xfrm>
            <a:off x="868363" y="1016000"/>
            <a:ext cx="6784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r>
              <a:rPr lang="zh-CN" altLang="en-US" sz="1800"/>
              <a:t>使用多表聚簇文件组织，一个文件可存储几个关系</a:t>
            </a:r>
            <a:endParaRPr lang="en-US" altLang="zh-CN" sz="1800"/>
          </a:p>
        </p:txBody>
      </p:sp>
      <p:pic>
        <p:nvPicPr>
          <p:cNvPr id="63492" name="Picture 4" descr="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7050" y="1538288"/>
            <a:ext cx="5046663" cy="113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5" descr="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3875" y="2778125"/>
            <a:ext cx="530860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6263" y="4464050"/>
            <a:ext cx="5246687"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5" name="Text Box 7"/>
          <p:cNvSpPr txBox="1">
            <a:spLocks noChangeArrowheads="1"/>
          </p:cNvSpPr>
          <p:nvPr/>
        </p:nvSpPr>
        <p:spPr bwMode="auto">
          <a:xfrm>
            <a:off x="1203325" y="1895475"/>
            <a:ext cx="1339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r>
              <a:rPr kumimoji="0" lang="en-US" altLang="zh-CN" sz="1800" i="1">
                <a:latin typeface="Helvetica" panose="020B0604020202020204" pitchFamily="34" charset="0"/>
                <a:ea typeface="ＭＳ Ｐゴシック" panose="020B0600070205080204" pitchFamily="34" charset="-128"/>
              </a:rPr>
              <a:t>department</a:t>
            </a:r>
          </a:p>
        </p:txBody>
      </p:sp>
      <p:sp>
        <p:nvSpPr>
          <p:cNvPr id="63496" name="Text Box 8"/>
          <p:cNvSpPr txBox="1">
            <a:spLocks noChangeArrowheads="1"/>
          </p:cNvSpPr>
          <p:nvPr/>
        </p:nvSpPr>
        <p:spPr bwMode="auto">
          <a:xfrm>
            <a:off x="1263650" y="3238500"/>
            <a:ext cx="1123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r>
              <a:rPr kumimoji="0" lang="en-US" altLang="zh-CN" sz="1800" i="1">
                <a:latin typeface="Helvetica" panose="020B0604020202020204" pitchFamily="34" charset="0"/>
                <a:ea typeface="ＭＳ Ｐゴシック" panose="020B0600070205080204" pitchFamily="34" charset="-128"/>
              </a:rPr>
              <a:t>instructor</a:t>
            </a:r>
          </a:p>
        </p:txBody>
      </p:sp>
      <p:sp>
        <p:nvSpPr>
          <p:cNvPr id="63497" name="Text Box 9"/>
          <p:cNvSpPr txBox="1">
            <a:spLocks noChangeArrowheads="1"/>
          </p:cNvSpPr>
          <p:nvPr/>
        </p:nvSpPr>
        <p:spPr bwMode="auto">
          <a:xfrm>
            <a:off x="728663" y="4738688"/>
            <a:ext cx="22034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r>
              <a:rPr kumimoji="0" lang="en-US" altLang="zh-CN" sz="1800">
                <a:latin typeface="Helvetica" panose="020B0604020202020204" pitchFamily="34" charset="0"/>
                <a:ea typeface="ＭＳ Ｐゴシック" panose="020B0600070205080204" pitchFamily="34" charset="-128"/>
              </a:rPr>
              <a:t>multitable clustering</a:t>
            </a:r>
          </a:p>
          <a:p>
            <a:pPr>
              <a:spcBef>
                <a:spcPct val="0"/>
              </a:spcBef>
              <a:buClrTx/>
              <a:buSzTx/>
              <a:buFontTx/>
              <a:buNone/>
            </a:pPr>
            <a:r>
              <a:rPr kumimoji="0" lang="en-US" altLang="zh-CN" sz="1800">
                <a:latin typeface="Helvetica" panose="020B0604020202020204" pitchFamily="34" charset="0"/>
                <a:ea typeface="ＭＳ Ｐゴシック" panose="020B0600070205080204" pitchFamily="34" charset="-128"/>
              </a:rPr>
              <a:t>of</a:t>
            </a:r>
            <a:r>
              <a:rPr kumimoji="0" lang="en-US" altLang="zh-CN" sz="1800" i="1">
                <a:latin typeface="Helvetica" panose="020B0604020202020204" pitchFamily="34" charset="0"/>
                <a:ea typeface="ＭＳ Ｐゴシック" panose="020B0600070205080204" pitchFamily="34" charset="-128"/>
              </a:rPr>
              <a:t> department </a:t>
            </a:r>
            <a:r>
              <a:rPr kumimoji="0" lang="en-US" altLang="zh-CN" sz="1800">
                <a:latin typeface="Helvetica" panose="020B0604020202020204" pitchFamily="34" charset="0"/>
                <a:ea typeface="ＭＳ Ｐゴシック" panose="020B0600070205080204" pitchFamily="34" charset="-128"/>
              </a:rPr>
              <a:t>and</a:t>
            </a:r>
            <a:r>
              <a:rPr kumimoji="0" lang="en-US" altLang="zh-CN" sz="1800" i="1">
                <a:latin typeface="Helvetica" panose="020B0604020202020204" pitchFamily="34" charset="0"/>
                <a:ea typeface="ＭＳ Ｐゴシック" panose="020B0600070205080204" pitchFamily="34" charset="-128"/>
              </a:rPr>
              <a:t> </a:t>
            </a:r>
          </a:p>
          <a:p>
            <a:pPr>
              <a:spcBef>
                <a:spcPct val="0"/>
              </a:spcBef>
              <a:buClrTx/>
              <a:buSzTx/>
              <a:buFontTx/>
              <a:buNone/>
            </a:pPr>
            <a:r>
              <a:rPr kumimoji="0" lang="en-US" altLang="zh-CN" sz="1800" i="1">
                <a:latin typeface="Helvetica" panose="020B0604020202020204" pitchFamily="34" charset="0"/>
                <a:ea typeface="ＭＳ Ｐゴシック" panose="020B0600070205080204" pitchFamily="34" charset="-128"/>
              </a:rPr>
              <a:t>instructor</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pPr>
              <a:defRPr/>
            </a:pPr>
            <a:r>
              <a:rPr lang="zh-CN" altLang="en-US" sz="2800" smtClean="0"/>
              <a:t>多表聚簇文件组织</a:t>
            </a:r>
            <a:r>
              <a:rPr lang="en-US" altLang="zh-CN" sz="2800" smtClean="0">
                <a:effectLst>
                  <a:outerShdw blurRad="38100" dist="38100" dir="2700000" algn="tl">
                    <a:srgbClr val="C0C0C0"/>
                  </a:outerShdw>
                </a:effectLst>
              </a:rPr>
              <a:t>(</a:t>
            </a:r>
            <a:r>
              <a:rPr lang="zh-CN" altLang="en-US" sz="2800" smtClean="0">
                <a:effectLst>
                  <a:outerShdw blurRad="38100" dist="38100" dir="2700000" algn="tl">
                    <a:srgbClr val="C0C0C0"/>
                  </a:outerShdw>
                </a:effectLst>
              </a:rPr>
              <a:t>续</a:t>
            </a:r>
            <a:r>
              <a:rPr lang="en-US" altLang="zh-CN" sz="2800" smtClean="0">
                <a:effectLst>
                  <a:outerShdw blurRad="38100" dist="38100" dir="2700000" algn="tl">
                    <a:srgbClr val="C0C0C0"/>
                  </a:outerShdw>
                </a:effectLst>
              </a:rPr>
              <a:t>)</a:t>
            </a:r>
          </a:p>
        </p:txBody>
      </p:sp>
      <p:sp>
        <p:nvSpPr>
          <p:cNvPr id="65539" name="Rectangle 3"/>
          <p:cNvSpPr>
            <a:spLocks noGrp="1" noChangeArrowheads="1"/>
          </p:cNvSpPr>
          <p:nvPr>
            <p:ph type="body" idx="1"/>
          </p:nvPr>
        </p:nvSpPr>
        <p:spPr>
          <a:xfrm>
            <a:off x="814388" y="1268413"/>
            <a:ext cx="7661275" cy="2282825"/>
          </a:xfrm>
        </p:spPr>
        <p:txBody>
          <a:bodyPr/>
          <a:lstStyle/>
          <a:p>
            <a:r>
              <a:rPr lang="zh-CN" altLang="en-US" sz="1800" smtClean="0"/>
              <a:t>有利于处理包含</a:t>
            </a:r>
            <a:r>
              <a:rPr lang="en-US" altLang="zh-CN" sz="1800" i="1" smtClean="0"/>
              <a:t>department</a:t>
            </a:r>
            <a:r>
              <a:rPr lang="en-US" altLang="zh-CN" sz="1800" smtClean="0"/>
              <a:t>    </a:t>
            </a:r>
            <a:r>
              <a:rPr lang="en-US" altLang="zh-CN" sz="1800" i="1" smtClean="0"/>
              <a:t>instructor</a:t>
            </a:r>
            <a:r>
              <a:rPr lang="zh-CN" altLang="en-US" sz="1800" smtClean="0"/>
              <a:t>条件的查询</a:t>
            </a:r>
            <a:r>
              <a:rPr lang="en-US" altLang="zh-CN" sz="1800" smtClean="0"/>
              <a:t> </a:t>
            </a:r>
            <a:r>
              <a:rPr lang="zh-CN" altLang="en-US" sz="1800" smtClean="0"/>
              <a:t>，有利于查询一个</a:t>
            </a:r>
            <a:r>
              <a:rPr lang="en-US" altLang="zh-CN" sz="1800" smtClean="0"/>
              <a:t>department </a:t>
            </a:r>
            <a:r>
              <a:rPr lang="zh-CN" altLang="en-US" sz="1800" smtClean="0"/>
              <a:t>中有哪些</a:t>
            </a:r>
            <a:r>
              <a:rPr lang="en-US" altLang="zh-CN" sz="1800" smtClean="0"/>
              <a:t>instructor</a:t>
            </a:r>
          </a:p>
          <a:p>
            <a:r>
              <a:rPr lang="zh-CN" altLang="en-US" sz="1800" smtClean="0"/>
              <a:t>不利于只与</a:t>
            </a:r>
            <a:r>
              <a:rPr lang="en-US" altLang="zh-CN" sz="1800" smtClean="0"/>
              <a:t>department</a:t>
            </a:r>
            <a:r>
              <a:rPr lang="zh-CN" altLang="en-US" sz="1800" smtClean="0"/>
              <a:t>有关的查询</a:t>
            </a:r>
            <a:endParaRPr lang="en-US" altLang="zh-CN" sz="1800" i="1" smtClean="0"/>
          </a:p>
          <a:p>
            <a:r>
              <a:rPr lang="zh-CN" altLang="en-US" sz="1800" smtClean="0"/>
              <a:t>导致记录长度是可变的</a:t>
            </a:r>
            <a:endParaRPr lang="en-US" altLang="zh-CN" sz="1800" smtClean="0"/>
          </a:p>
          <a:p>
            <a:r>
              <a:rPr lang="zh-CN" altLang="en-US" sz="1800" smtClean="0"/>
              <a:t>对于一个确定的关系可以用指针链连接记录</a:t>
            </a:r>
            <a:endParaRPr lang="en-US" altLang="zh-CN" sz="1800" smtClean="0"/>
          </a:p>
        </p:txBody>
      </p:sp>
      <p:pic>
        <p:nvPicPr>
          <p:cNvPr id="655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913" y="3911600"/>
            <a:ext cx="733425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AutoShape 28"/>
          <p:cNvSpPr>
            <a:spLocks noChangeArrowheads="1"/>
          </p:cNvSpPr>
          <p:nvPr/>
        </p:nvSpPr>
        <p:spPr bwMode="auto">
          <a:xfrm rot="5400000">
            <a:off x="4137819" y="1378744"/>
            <a:ext cx="136525" cy="192087"/>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endParaRPr kumimoji="0" lang="zh-CN" altLang="zh-CN" sz="1600">
              <a:latin typeface="Helvetica" panose="020B0604020202020204" pitchFamily="34" charset="0"/>
              <a:ea typeface="ＭＳ Ｐゴシック" panose="020B0600070205080204" pitchFamily="34" charset="-128"/>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pPr>
              <a:defRPr/>
            </a:pPr>
            <a:r>
              <a:rPr lang="en-US" altLang="zh-CN" dirty="0" smtClean="0">
                <a:ea typeface="+mj-ea"/>
              </a:rPr>
              <a:t>10.4 </a:t>
            </a:r>
            <a:r>
              <a:rPr lang="zh-CN" altLang="en-US" dirty="0" smtClean="0">
                <a:ea typeface="+mj-ea"/>
              </a:rPr>
              <a:t>数据字典存储</a:t>
            </a:r>
            <a:endParaRPr lang="en-US" dirty="0">
              <a:ea typeface="+mj-ea"/>
            </a:endParaRPr>
          </a:p>
        </p:txBody>
      </p:sp>
      <p:sp>
        <p:nvSpPr>
          <p:cNvPr id="66563" name="Rectangle 3"/>
          <p:cNvSpPr>
            <a:spLocks noGrp="1" noChangeArrowheads="1"/>
          </p:cNvSpPr>
          <p:nvPr>
            <p:ph type="body" idx="1"/>
          </p:nvPr>
        </p:nvSpPr>
        <p:spPr>
          <a:xfrm>
            <a:off x="914400" y="1779588"/>
            <a:ext cx="7280275" cy="4527550"/>
          </a:xfrm>
        </p:spPr>
        <p:txBody>
          <a:bodyPr/>
          <a:lstStyle/>
          <a:p>
            <a:pPr lvl="1">
              <a:lnSpc>
                <a:spcPct val="90000"/>
              </a:lnSpc>
            </a:pPr>
            <a:r>
              <a:rPr lang="zh-CN" altLang="en-US" sz="1800" smtClean="0"/>
              <a:t>关系的有关信息</a:t>
            </a:r>
            <a:endParaRPr lang="en-US" altLang="zh-CN" sz="1800" smtClean="0"/>
          </a:p>
          <a:p>
            <a:pPr lvl="2">
              <a:lnSpc>
                <a:spcPct val="90000"/>
              </a:lnSpc>
            </a:pPr>
            <a:r>
              <a:rPr lang="zh-CN" altLang="en-US" sz="1600" smtClean="0"/>
              <a:t>关系的名字</a:t>
            </a:r>
            <a:endParaRPr lang="en-US" altLang="zh-CN" sz="1600" smtClean="0"/>
          </a:p>
          <a:p>
            <a:pPr lvl="2">
              <a:lnSpc>
                <a:spcPct val="90000"/>
              </a:lnSpc>
            </a:pPr>
            <a:r>
              <a:rPr lang="zh-CN" altLang="en-US" sz="1600" smtClean="0"/>
              <a:t>每个关系中属性的名字、类型和长度</a:t>
            </a:r>
            <a:endParaRPr lang="en-US" altLang="zh-CN" sz="1600" smtClean="0"/>
          </a:p>
          <a:p>
            <a:pPr lvl="2">
              <a:lnSpc>
                <a:spcPct val="90000"/>
              </a:lnSpc>
            </a:pPr>
            <a:r>
              <a:rPr lang="zh-CN" altLang="en-US" sz="1600" smtClean="0"/>
              <a:t>视图的名字和视图的定义</a:t>
            </a:r>
            <a:endParaRPr lang="en-US" altLang="zh-CN" sz="1600" smtClean="0"/>
          </a:p>
          <a:p>
            <a:pPr lvl="2">
              <a:lnSpc>
                <a:spcPct val="90000"/>
              </a:lnSpc>
            </a:pPr>
            <a:r>
              <a:rPr lang="zh-CN" altLang="en-US" sz="1600" smtClean="0"/>
              <a:t>完整性约束</a:t>
            </a:r>
            <a:endParaRPr lang="en-US" altLang="zh-CN" sz="1600" smtClean="0"/>
          </a:p>
          <a:p>
            <a:pPr lvl="1">
              <a:lnSpc>
                <a:spcPct val="90000"/>
              </a:lnSpc>
            </a:pPr>
            <a:r>
              <a:rPr lang="zh-CN" altLang="en-US" sz="1800" smtClean="0"/>
              <a:t>用户和账号信息，包括密码</a:t>
            </a:r>
            <a:endParaRPr lang="en-US" altLang="zh-CN" sz="1800" smtClean="0"/>
          </a:p>
          <a:p>
            <a:pPr lvl="1">
              <a:lnSpc>
                <a:spcPct val="90000"/>
              </a:lnSpc>
            </a:pPr>
            <a:r>
              <a:rPr lang="zh-CN" altLang="en-US" sz="1800" smtClean="0"/>
              <a:t>统计和描述数据</a:t>
            </a:r>
            <a:endParaRPr lang="en-US" altLang="zh-CN" sz="1800" smtClean="0"/>
          </a:p>
          <a:p>
            <a:pPr lvl="2">
              <a:lnSpc>
                <a:spcPct val="90000"/>
              </a:lnSpc>
            </a:pPr>
            <a:r>
              <a:rPr lang="zh-CN" altLang="en-US" sz="1600" smtClean="0"/>
              <a:t>每个关系中元组的总数</a:t>
            </a:r>
            <a:endParaRPr lang="en-US" altLang="zh-CN" sz="1600" smtClean="0"/>
          </a:p>
          <a:p>
            <a:pPr lvl="1">
              <a:lnSpc>
                <a:spcPct val="90000"/>
              </a:lnSpc>
            </a:pPr>
            <a:r>
              <a:rPr lang="zh-CN" altLang="en-US" sz="1800" smtClean="0"/>
              <a:t>文件的组织信息</a:t>
            </a:r>
            <a:endParaRPr lang="en-US" altLang="zh-CN" sz="1800" smtClean="0"/>
          </a:p>
          <a:p>
            <a:pPr lvl="2">
              <a:lnSpc>
                <a:spcPct val="90000"/>
              </a:lnSpc>
            </a:pPr>
            <a:r>
              <a:rPr lang="zh-CN" altLang="en-US" sz="1600" smtClean="0"/>
              <a:t>关系的存储组织</a:t>
            </a:r>
            <a:r>
              <a:rPr lang="en-US" altLang="zh-CN" sz="1600" smtClean="0"/>
              <a:t>(</a:t>
            </a:r>
            <a:r>
              <a:rPr lang="zh-CN" altLang="en-US" sz="1600" smtClean="0"/>
              <a:t>顺序</a:t>
            </a:r>
            <a:r>
              <a:rPr lang="en-US" altLang="zh-CN" sz="1600" smtClean="0"/>
              <a:t>/</a:t>
            </a:r>
            <a:r>
              <a:rPr lang="zh-CN" altLang="en-US" sz="1600" smtClean="0"/>
              <a:t>哈希</a:t>
            </a:r>
            <a:r>
              <a:rPr lang="en-US" altLang="zh-CN" sz="1600" smtClean="0"/>
              <a:t>/…)</a:t>
            </a:r>
          </a:p>
          <a:p>
            <a:pPr lvl="2">
              <a:lnSpc>
                <a:spcPct val="90000"/>
              </a:lnSpc>
            </a:pPr>
            <a:r>
              <a:rPr lang="zh-CN" altLang="en-US" sz="1600" smtClean="0"/>
              <a:t>关系的存储位置</a:t>
            </a:r>
            <a:endParaRPr lang="en-US" altLang="zh-CN" sz="1600" smtClean="0"/>
          </a:p>
          <a:p>
            <a:pPr lvl="1">
              <a:lnSpc>
                <a:spcPct val="90000"/>
              </a:lnSpc>
            </a:pPr>
            <a:r>
              <a:rPr lang="zh-CN" altLang="en-US" sz="1800" smtClean="0"/>
              <a:t>索引信息</a:t>
            </a:r>
            <a:r>
              <a:rPr lang="en-US" altLang="zh-CN" sz="1800" smtClean="0"/>
              <a:t> </a:t>
            </a:r>
          </a:p>
        </p:txBody>
      </p:sp>
      <p:sp>
        <p:nvSpPr>
          <p:cNvPr id="66564" name="Text Box 6"/>
          <p:cNvSpPr txBox="1">
            <a:spLocks noChangeArrowheads="1"/>
          </p:cNvSpPr>
          <p:nvPr/>
        </p:nvSpPr>
        <p:spPr bwMode="auto">
          <a:xfrm>
            <a:off x="914400" y="1228725"/>
            <a:ext cx="7445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spcBef>
                <a:spcPct val="50000"/>
              </a:spcBef>
              <a:buClrTx/>
              <a:buSzTx/>
              <a:buFontTx/>
              <a:buNone/>
            </a:pPr>
            <a:r>
              <a:rPr kumimoji="0" lang="zh-CN" altLang="en-US" sz="2000" b="1">
                <a:solidFill>
                  <a:srgbClr val="000099"/>
                </a:solidFill>
              </a:rPr>
              <a:t>数据字典</a:t>
            </a:r>
            <a:r>
              <a:rPr kumimoji="0" lang="en-US" altLang="zh-CN" sz="2000"/>
              <a:t> (</a:t>
            </a:r>
            <a:r>
              <a:rPr kumimoji="0" lang="zh-CN" altLang="en-US" sz="2000"/>
              <a:t>也称为</a:t>
            </a:r>
            <a:r>
              <a:rPr kumimoji="0" lang="zh-CN" altLang="en-US" sz="2000" b="1">
                <a:solidFill>
                  <a:srgbClr val="000099"/>
                </a:solidFill>
              </a:rPr>
              <a:t>系统目录</a:t>
            </a:r>
            <a:r>
              <a:rPr kumimoji="0" lang="en-US" altLang="zh-CN" sz="2000"/>
              <a:t>) </a:t>
            </a:r>
            <a:r>
              <a:rPr kumimoji="0" lang="zh-CN" altLang="en-US" sz="2000"/>
              <a:t>存储</a:t>
            </a:r>
            <a:r>
              <a:rPr kumimoji="0" lang="zh-CN" altLang="en-US" sz="2000" b="1">
                <a:solidFill>
                  <a:srgbClr val="000099"/>
                </a:solidFill>
              </a:rPr>
              <a:t>元数据</a:t>
            </a:r>
            <a:r>
              <a:rPr kumimoji="0" lang="zh-CN" altLang="en-US" sz="2000"/>
              <a:t>，即关于数据的数据</a:t>
            </a:r>
            <a:endParaRPr kumimoji="0" lang="en-US" altLang="zh-CN" sz="200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sz="2800" smtClean="0"/>
              <a:t>系统元数据的关系表示</a:t>
            </a:r>
          </a:p>
        </p:txBody>
      </p:sp>
      <p:pic>
        <p:nvPicPr>
          <p:cNvPr id="6861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7825" y="1041400"/>
            <a:ext cx="5961063" cy="494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Rectangle 6"/>
          <p:cNvSpPr>
            <a:spLocks noGrp="1" noChangeArrowheads="1"/>
          </p:cNvSpPr>
          <p:nvPr>
            <p:ph type="body" idx="1"/>
          </p:nvPr>
        </p:nvSpPr>
        <p:spPr>
          <a:xfrm>
            <a:off x="311150" y="1384300"/>
            <a:ext cx="2419350" cy="4873625"/>
          </a:xfrm>
          <a:noFill/>
        </p:spPr>
        <p:txBody>
          <a:bodyPr/>
          <a:lstStyle/>
          <a:p>
            <a:endParaRPr lang="en-US" altLang="zh-CN" sz="1800" smtClean="0"/>
          </a:p>
          <a:p>
            <a:r>
              <a:rPr lang="zh-CN" altLang="en-US" sz="1800" smtClean="0"/>
              <a:t>磁盘上的关系表示</a:t>
            </a:r>
            <a:endParaRPr lang="en-US" altLang="zh-CN" sz="1800" smtClean="0"/>
          </a:p>
          <a:p>
            <a:r>
              <a:rPr lang="zh-CN" altLang="en-US" sz="1800" smtClean="0"/>
              <a:t>专门的数据结构设计，用于在主存中高效存取</a:t>
            </a:r>
            <a:endParaRPr lang="en-US" altLang="zh-CN" sz="180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idx="4294967295"/>
          </p:nvPr>
        </p:nvSpPr>
        <p:spPr/>
        <p:txBody>
          <a:bodyPr/>
          <a:lstStyle/>
          <a:p>
            <a:pPr>
              <a:defRPr/>
            </a:pPr>
            <a:r>
              <a:rPr lang="en-US" altLang="zh-CN" dirty="0" smtClean="0">
                <a:ea typeface="+mj-ea"/>
              </a:rPr>
              <a:t>10.5 </a:t>
            </a:r>
            <a:r>
              <a:rPr lang="zh-CN" altLang="en-US" dirty="0" smtClean="0">
                <a:ea typeface="+mj-ea"/>
              </a:rPr>
              <a:t>数据库缓冲区</a:t>
            </a:r>
            <a:endParaRPr lang="en-US" dirty="0">
              <a:ea typeface="+mj-ea"/>
            </a:endParaRPr>
          </a:p>
        </p:txBody>
      </p:sp>
      <p:sp>
        <p:nvSpPr>
          <p:cNvPr id="69635" name="Rectangle 3"/>
          <p:cNvSpPr>
            <a:spLocks noGrp="1" noChangeArrowheads="1"/>
          </p:cNvSpPr>
          <p:nvPr>
            <p:ph type="body" idx="4294967295"/>
          </p:nvPr>
        </p:nvSpPr>
        <p:spPr>
          <a:xfrm>
            <a:off x="900113" y="1150938"/>
            <a:ext cx="7197725" cy="4816475"/>
          </a:xfrm>
        </p:spPr>
        <p:txBody>
          <a:bodyPr/>
          <a:lstStyle/>
          <a:p>
            <a:pPr>
              <a:lnSpc>
                <a:spcPct val="150000"/>
              </a:lnSpc>
            </a:pPr>
            <a:r>
              <a:rPr lang="zh-CN" altLang="en-US" sz="2000" smtClean="0"/>
              <a:t>数据库系统尽量减少磁盘和内存之间的数据块传输数量。可以在主存中保留尽可能多的块来减少磁盘访问次数</a:t>
            </a:r>
            <a:endParaRPr lang="en-US" altLang="zh-CN" sz="2000" smtClean="0"/>
          </a:p>
          <a:p>
            <a:pPr>
              <a:lnSpc>
                <a:spcPct val="150000"/>
              </a:lnSpc>
            </a:pPr>
            <a:r>
              <a:rPr lang="zh-CN" altLang="en-US" sz="2000" b="1" smtClean="0">
                <a:solidFill>
                  <a:srgbClr val="000099"/>
                </a:solidFill>
              </a:rPr>
              <a:t>缓冲区</a:t>
            </a:r>
            <a:endParaRPr lang="en-US" altLang="zh-CN" sz="2000" b="1" smtClean="0"/>
          </a:p>
          <a:p>
            <a:pPr lvl="1">
              <a:lnSpc>
                <a:spcPct val="150000"/>
              </a:lnSpc>
            </a:pPr>
            <a:r>
              <a:rPr lang="zh-CN" altLang="en-US" sz="1800" smtClean="0"/>
              <a:t>部分主存用于存储磁盘块的副本</a:t>
            </a:r>
            <a:endParaRPr lang="en-US" altLang="zh-CN" sz="1800" smtClean="0"/>
          </a:p>
          <a:p>
            <a:pPr>
              <a:lnSpc>
                <a:spcPct val="150000"/>
              </a:lnSpc>
            </a:pPr>
            <a:r>
              <a:rPr lang="zh-CN" altLang="en-US" sz="2000" b="1" smtClean="0">
                <a:solidFill>
                  <a:srgbClr val="000099"/>
                </a:solidFill>
              </a:rPr>
              <a:t>缓冲区管理</a:t>
            </a:r>
            <a:endParaRPr lang="en-US" altLang="zh-CN" sz="2000" smtClean="0"/>
          </a:p>
          <a:p>
            <a:pPr lvl="1">
              <a:lnSpc>
                <a:spcPct val="150000"/>
              </a:lnSpc>
            </a:pPr>
            <a:r>
              <a:rPr lang="zh-CN" altLang="en-US" sz="1800" smtClean="0"/>
              <a:t>负责在主存中分配缓冲区空间的子系统</a:t>
            </a:r>
            <a:endParaRPr lang="en-US" altLang="zh-CN" sz="1800"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idx="4294967295"/>
          </p:nvPr>
        </p:nvSpPr>
        <p:spPr/>
        <p:txBody>
          <a:bodyPr/>
          <a:lstStyle/>
          <a:p>
            <a:pPr>
              <a:defRPr/>
            </a:pPr>
            <a:r>
              <a:rPr lang="zh-CN" altLang="en-US" smtClean="0">
                <a:ea typeface="+mj-ea"/>
              </a:rPr>
              <a:t>缓冲区管理</a:t>
            </a:r>
            <a:endParaRPr lang="en-US">
              <a:ea typeface="+mj-ea"/>
            </a:endParaRPr>
          </a:p>
        </p:txBody>
      </p:sp>
      <p:sp>
        <p:nvSpPr>
          <p:cNvPr id="71683" name="Rectangle 3"/>
          <p:cNvSpPr>
            <a:spLocks noGrp="1" noChangeArrowheads="1"/>
          </p:cNvSpPr>
          <p:nvPr>
            <p:ph type="body" idx="4294967295"/>
          </p:nvPr>
        </p:nvSpPr>
        <p:spPr>
          <a:xfrm>
            <a:off x="835025" y="1133475"/>
            <a:ext cx="7227888" cy="5026025"/>
          </a:xfrm>
        </p:spPr>
        <p:txBody>
          <a:bodyPr/>
          <a:lstStyle/>
          <a:p>
            <a:pPr marL="381000" indent="-381000">
              <a:lnSpc>
                <a:spcPct val="150000"/>
              </a:lnSpc>
            </a:pPr>
            <a:r>
              <a:rPr lang="zh-CN" altLang="en-US" sz="2000" smtClean="0"/>
              <a:t>当程序需要从磁盘中得到一个块时，调用缓冲区管理程序</a:t>
            </a:r>
            <a:endParaRPr lang="en-US" altLang="zh-CN" sz="2000" smtClean="0"/>
          </a:p>
          <a:p>
            <a:pPr marL="781050" lvl="1" indent="-381000">
              <a:lnSpc>
                <a:spcPct val="150000"/>
              </a:lnSpc>
            </a:pPr>
            <a:r>
              <a:rPr lang="zh-CN" altLang="en-US" sz="1800" smtClean="0"/>
              <a:t>如果这个块已经在缓冲区里，缓冲区管理程序返回这个块在主存中的地址</a:t>
            </a:r>
            <a:endParaRPr lang="en-US" altLang="zh-CN" sz="1800" smtClean="0"/>
          </a:p>
          <a:p>
            <a:pPr marL="781050" lvl="1" indent="-381000">
              <a:lnSpc>
                <a:spcPct val="150000"/>
              </a:lnSpc>
            </a:pPr>
            <a:r>
              <a:rPr lang="zh-CN" altLang="en-US" sz="1800" smtClean="0"/>
              <a:t>如果这个块不在缓冲区中，缓冲区管理程序</a:t>
            </a:r>
            <a:endParaRPr lang="en-US" altLang="zh-CN" sz="1800" smtClean="0"/>
          </a:p>
          <a:p>
            <a:pPr marL="1123950" lvl="2" indent="-381000">
              <a:lnSpc>
                <a:spcPct val="150000"/>
              </a:lnSpc>
            </a:pPr>
            <a:r>
              <a:rPr lang="zh-CN" altLang="en-US" sz="1600" smtClean="0"/>
              <a:t>为这个块在缓冲区中分配空间</a:t>
            </a:r>
            <a:endParaRPr lang="en-US" altLang="zh-CN" sz="1600" smtClean="0"/>
          </a:p>
          <a:p>
            <a:pPr marL="1466850" lvl="3" indent="-381000">
              <a:lnSpc>
                <a:spcPct val="150000"/>
              </a:lnSpc>
            </a:pPr>
            <a:r>
              <a:rPr lang="zh-CN" altLang="en-US" sz="1400" smtClean="0"/>
              <a:t>如果缓冲区满了，替换（抛出）某些块</a:t>
            </a:r>
            <a:endParaRPr lang="en-US" altLang="zh-CN" sz="1400" smtClean="0"/>
          </a:p>
          <a:p>
            <a:pPr marL="1466850" lvl="3" indent="-381000">
              <a:lnSpc>
                <a:spcPct val="150000"/>
              </a:lnSpc>
            </a:pPr>
            <a:r>
              <a:rPr lang="zh-CN" altLang="en-US" sz="1400" smtClean="0"/>
              <a:t>替换出的块如果被修改则需要写回磁盘</a:t>
            </a:r>
            <a:endParaRPr lang="en-US" altLang="zh-CN" sz="1400" smtClean="0"/>
          </a:p>
          <a:p>
            <a:pPr marL="1123950" lvl="2" indent="-381000">
              <a:lnSpc>
                <a:spcPct val="150000"/>
              </a:lnSpc>
            </a:pPr>
            <a:r>
              <a:rPr lang="zh-CN" altLang="en-US" sz="1600" smtClean="0"/>
              <a:t>将这个块从磁盘中读到缓冲区中，并将这个块在主存中的地址返回给请求者</a:t>
            </a:r>
            <a:endParaRPr lang="en-US" altLang="zh-CN" sz="160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idx="4294967295"/>
          </p:nvPr>
        </p:nvSpPr>
        <p:spPr/>
        <p:txBody>
          <a:bodyPr/>
          <a:lstStyle/>
          <a:p>
            <a:pPr>
              <a:defRPr/>
            </a:pPr>
            <a:r>
              <a:rPr lang="zh-CN" altLang="en-US" smtClean="0"/>
              <a:t>缓冲区替换策略</a:t>
            </a:r>
            <a:endParaRPr lang="en-US">
              <a:ea typeface="+mj-ea"/>
            </a:endParaRPr>
          </a:p>
        </p:txBody>
      </p:sp>
      <p:sp>
        <p:nvSpPr>
          <p:cNvPr id="73731" name="Rectangle 3"/>
          <p:cNvSpPr>
            <a:spLocks noGrp="1" noChangeArrowheads="1"/>
          </p:cNvSpPr>
          <p:nvPr>
            <p:ph type="body" idx="4294967295"/>
          </p:nvPr>
        </p:nvSpPr>
        <p:spPr>
          <a:xfrm>
            <a:off x="914400" y="1122363"/>
            <a:ext cx="7380288" cy="5067300"/>
          </a:xfrm>
        </p:spPr>
        <p:txBody>
          <a:bodyPr/>
          <a:lstStyle/>
          <a:p>
            <a:r>
              <a:rPr lang="zh-CN" altLang="en-US" sz="2000" smtClean="0"/>
              <a:t>系统替换掉那些最近最少使用的块</a:t>
            </a:r>
            <a:r>
              <a:rPr lang="en-US" altLang="zh-CN" sz="2000" smtClean="0"/>
              <a:t> (</a:t>
            </a:r>
            <a:r>
              <a:rPr lang="en-US" altLang="zh-CN" sz="2000" smtClean="0">
                <a:solidFill>
                  <a:srgbClr val="000099"/>
                </a:solidFill>
              </a:rPr>
              <a:t>LRU </a:t>
            </a:r>
            <a:r>
              <a:rPr lang="zh-CN" altLang="en-US" sz="2000" smtClean="0">
                <a:solidFill>
                  <a:srgbClr val="000099"/>
                </a:solidFill>
              </a:rPr>
              <a:t>策略</a:t>
            </a:r>
            <a:r>
              <a:rPr lang="en-US" altLang="zh-CN" sz="2000" smtClean="0"/>
              <a:t>)</a:t>
            </a:r>
          </a:p>
          <a:p>
            <a:r>
              <a:rPr lang="en-US" altLang="zh-CN" sz="2000" smtClean="0"/>
              <a:t>LRU</a:t>
            </a:r>
            <a:r>
              <a:rPr lang="zh-CN" altLang="en-US" sz="2000" smtClean="0"/>
              <a:t>的思想是用过去块访问模式来预测未来的访问</a:t>
            </a:r>
            <a:endParaRPr lang="en-US" altLang="zh-CN" sz="2000" smtClean="0"/>
          </a:p>
          <a:p>
            <a:r>
              <a:rPr lang="zh-CN" altLang="en-US" sz="2000" smtClean="0"/>
              <a:t>查询已经是定义良好的访问模式（例：顺序扫描），数据库可以使用用户查询的信息来预测未来的访问</a:t>
            </a:r>
            <a:endParaRPr lang="en-US" altLang="zh-CN" sz="2000" smtClean="0"/>
          </a:p>
          <a:p>
            <a:pPr lvl="1"/>
            <a:r>
              <a:rPr lang="en-US" altLang="zh-CN" sz="2000" smtClean="0"/>
              <a:t>LRU</a:t>
            </a:r>
            <a:r>
              <a:rPr lang="zh-CN" altLang="en-US" sz="2000" smtClean="0"/>
              <a:t>策略可能对某些特定访问模式来讲是一个坏的策略，比如重复扫描</a:t>
            </a:r>
            <a:endParaRPr lang="en-US" altLang="zh-CN" sz="2000" smtClean="0"/>
          </a:p>
          <a:p>
            <a:pPr lvl="2"/>
            <a:r>
              <a:rPr lang="zh-CN" altLang="en-US" sz="2000" smtClean="0"/>
              <a:t>例如</a:t>
            </a:r>
            <a:r>
              <a:rPr lang="en-US" altLang="zh-CN" sz="2000" smtClean="0"/>
              <a:t>: </a:t>
            </a:r>
            <a:r>
              <a:rPr lang="zh-CN" altLang="en-US" sz="2000" smtClean="0"/>
              <a:t>通过嵌套循环计算</a:t>
            </a:r>
            <a:r>
              <a:rPr lang="en-US" altLang="zh-CN" sz="2000" smtClean="0"/>
              <a:t> 2 </a:t>
            </a:r>
            <a:r>
              <a:rPr lang="zh-CN" altLang="en-US" sz="2000" smtClean="0"/>
              <a:t>个关系</a:t>
            </a:r>
            <a:r>
              <a:rPr lang="en-US" altLang="zh-CN" sz="2000" smtClean="0"/>
              <a:t> r </a:t>
            </a:r>
            <a:r>
              <a:rPr lang="zh-CN" altLang="en-US" sz="2000" smtClean="0"/>
              <a:t>和</a:t>
            </a:r>
            <a:r>
              <a:rPr lang="en-US" altLang="zh-CN" sz="2000" smtClean="0"/>
              <a:t> s </a:t>
            </a:r>
            <a:r>
              <a:rPr lang="zh-CN" altLang="en-US" sz="2000" smtClean="0"/>
              <a:t>的连接</a:t>
            </a:r>
            <a:r>
              <a:rPr lang="en-US" altLang="zh-CN" sz="2000" smtClean="0"/>
              <a:t> </a:t>
            </a:r>
            <a:br>
              <a:rPr lang="en-US" altLang="zh-CN" sz="2000" smtClean="0"/>
            </a:br>
            <a:r>
              <a:rPr lang="en-US" altLang="zh-CN" sz="2000" smtClean="0"/>
              <a:t>  for each tuple </a:t>
            </a:r>
            <a:r>
              <a:rPr lang="en-US" altLang="zh-CN" sz="2000" i="1" smtClean="0"/>
              <a:t>tr</a:t>
            </a:r>
            <a:r>
              <a:rPr lang="en-US" altLang="zh-CN" sz="2000" smtClean="0"/>
              <a:t> of </a:t>
            </a:r>
            <a:r>
              <a:rPr lang="en-US" altLang="zh-CN" sz="2000" i="1" smtClean="0"/>
              <a:t>r</a:t>
            </a:r>
            <a:r>
              <a:rPr lang="en-US" altLang="zh-CN" sz="2000" smtClean="0"/>
              <a:t> do </a:t>
            </a:r>
            <a:br>
              <a:rPr lang="en-US" altLang="zh-CN" sz="2000" smtClean="0"/>
            </a:br>
            <a:r>
              <a:rPr lang="en-US" altLang="zh-CN" sz="2000" smtClean="0"/>
              <a:t>     for each tuple </a:t>
            </a:r>
            <a:r>
              <a:rPr lang="en-US" altLang="zh-CN" sz="2000" i="1" smtClean="0"/>
              <a:t>ts</a:t>
            </a:r>
            <a:r>
              <a:rPr lang="en-US" altLang="zh-CN" sz="2000" smtClean="0"/>
              <a:t> of </a:t>
            </a:r>
            <a:r>
              <a:rPr lang="en-US" altLang="zh-CN" sz="2000" i="1" smtClean="0"/>
              <a:t>s</a:t>
            </a:r>
            <a:r>
              <a:rPr lang="en-US" altLang="zh-CN" sz="2000" smtClean="0"/>
              <a:t> do </a:t>
            </a:r>
            <a:br>
              <a:rPr lang="en-US" altLang="zh-CN" sz="2000" smtClean="0"/>
            </a:br>
            <a:r>
              <a:rPr lang="en-US" altLang="zh-CN" sz="2000" smtClean="0"/>
              <a:t>       if the tuples </a:t>
            </a:r>
            <a:r>
              <a:rPr lang="en-US" altLang="zh-CN" sz="2000" i="1" smtClean="0"/>
              <a:t>tr</a:t>
            </a:r>
            <a:r>
              <a:rPr lang="en-US" altLang="zh-CN" sz="2000" smtClean="0"/>
              <a:t> and </a:t>
            </a:r>
            <a:r>
              <a:rPr lang="en-US" altLang="zh-CN" sz="2000" i="1" smtClean="0"/>
              <a:t>ts</a:t>
            </a:r>
            <a:r>
              <a:rPr lang="en-US" altLang="zh-CN" sz="2000" smtClean="0"/>
              <a:t> match …</a:t>
            </a:r>
          </a:p>
          <a:p>
            <a:pPr lvl="1"/>
            <a:r>
              <a:rPr lang="zh-CN" altLang="en-US" sz="2000" smtClean="0"/>
              <a:t>查询优化器提供的用以启发替换策略的混合策略，效果会更好</a:t>
            </a:r>
            <a:endParaRPr lang="en-US" altLang="zh-CN" sz="200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idx="4294967295"/>
          </p:nvPr>
        </p:nvSpPr>
        <p:spPr/>
        <p:txBody>
          <a:bodyPr/>
          <a:lstStyle/>
          <a:p>
            <a:pPr>
              <a:defRPr/>
            </a:pPr>
            <a:r>
              <a:rPr lang="zh-CN" altLang="en-US" dirty="0" smtClean="0"/>
              <a:t>缓冲区替换策略</a:t>
            </a:r>
            <a:r>
              <a:rPr lang="en-US" dirty="0" smtClean="0">
                <a:ea typeface="+mj-ea"/>
              </a:rPr>
              <a:t>(</a:t>
            </a:r>
            <a:r>
              <a:rPr lang="zh-CN" altLang="en-US" dirty="0" smtClean="0">
                <a:ea typeface="+mj-ea"/>
              </a:rPr>
              <a:t>续</a:t>
            </a:r>
            <a:r>
              <a:rPr lang="en-US" dirty="0" smtClean="0">
                <a:ea typeface="+mj-ea"/>
              </a:rPr>
              <a:t>)</a:t>
            </a:r>
            <a:endParaRPr lang="en-US" dirty="0">
              <a:ea typeface="+mj-ea"/>
            </a:endParaRPr>
          </a:p>
        </p:txBody>
      </p:sp>
      <p:sp>
        <p:nvSpPr>
          <p:cNvPr id="75779" name="Rectangle 3"/>
          <p:cNvSpPr>
            <a:spLocks noGrp="1" noChangeArrowheads="1"/>
          </p:cNvSpPr>
          <p:nvPr>
            <p:ph type="body" idx="4294967295"/>
          </p:nvPr>
        </p:nvSpPr>
        <p:spPr>
          <a:xfrm>
            <a:off x="914400" y="1122363"/>
            <a:ext cx="7388225" cy="5019675"/>
          </a:xfrm>
        </p:spPr>
        <p:txBody>
          <a:bodyPr/>
          <a:lstStyle/>
          <a:p>
            <a:r>
              <a:rPr lang="zh-CN" altLang="en-US" sz="2000" b="1" smtClean="0">
                <a:solidFill>
                  <a:srgbClr val="000099"/>
                </a:solidFill>
              </a:rPr>
              <a:t>被钉住的块</a:t>
            </a:r>
            <a:endParaRPr lang="en-US" altLang="zh-CN" sz="2000" b="1" smtClean="0">
              <a:solidFill>
                <a:srgbClr val="000099"/>
              </a:solidFill>
            </a:endParaRPr>
          </a:p>
          <a:p>
            <a:pPr lvl="1"/>
            <a:r>
              <a:rPr lang="zh-CN" altLang="en-US" sz="1600" smtClean="0"/>
              <a:t>不允许写回磁盘的块</a:t>
            </a:r>
            <a:endParaRPr lang="en-US" altLang="zh-CN" sz="1600" smtClean="0"/>
          </a:p>
          <a:p>
            <a:r>
              <a:rPr lang="zh-CN" altLang="en-US" sz="2000" b="1" smtClean="0">
                <a:solidFill>
                  <a:srgbClr val="000099"/>
                </a:solidFill>
              </a:rPr>
              <a:t>立即丢弃策略</a:t>
            </a:r>
            <a:endParaRPr lang="en-US" altLang="zh-CN" sz="2000" b="1" smtClean="0">
              <a:solidFill>
                <a:srgbClr val="000099"/>
              </a:solidFill>
            </a:endParaRPr>
          </a:p>
          <a:p>
            <a:pPr lvl="1"/>
            <a:r>
              <a:rPr lang="zh-CN" altLang="en-US" sz="1600" smtClean="0"/>
              <a:t>一旦一个块中最后一个元组处理完毕，就命令缓冲区管理器释放这个块所占用的空间</a:t>
            </a:r>
            <a:endParaRPr lang="en-US" altLang="zh-CN" sz="1600" smtClean="0"/>
          </a:p>
          <a:p>
            <a:r>
              <a:rPr lang="zh-CN" altLang="en-US" sz="2000" b="1" smtClean="0">
                <a:solidFill>
                  <a:srgbClr val="000099"/>
                </a:solidFill>
              </a:rPr>
              <a:t>最近最常使用策略</a:t>
            </a:r>
            <a:r>
              <a:rPr lang="en-US" altLang="zh-CN" sz="2000" b="1" smtClean="0">
                <a:solidFill>
                  <a:srgbClr val="000099"/>
                </a:solidFill>
              </a:rPr>
              <a:t>(MRU)</a:t>
            </a:r>
          </a:p>
          <a:p>
            <a:pPr lvl="1"/>
            <a:r>
              <a:rPr lang="zh-CN" altLang="en-US" sz="1600" smtClean="0"/>
              <a:t>系统必须把当前正在处理的块钉住。在块中最后一个元组处理完毕后，这个块就不再被钉住，成为最近最常使用的块（替换时替换最近最常使用的块）</a:t>
            </a:r>
            <a:endParaRPr lang="en-US" altLang="zh-CN" sz="1600" smtClean="0"/>
          </a:p>
          <a:p>
            <a:r>
              <a:rPr lang="zh-CN" altLang="en-US" sz="2000" smtClean="0"/>
              <a:t>缓冲区管理器可以使用有关一个请求将访问某个特定关系的概率的统计信息</a:t>
            </a:r>
            <a:endParaRPr lang="en-US" altLang="zh-CN" sz="2000" smtClean="0"/>
          </a:p>
          <a:p>
            <a:pPr lvl="1"/>
            <a:r>
              <a:rPr lang="zh-CN" altLang="en-US" sz="1600" smtClean="0"/>
              <a:t>例：数据字典经常被访问  启发：将数据字典放在主存的缓冲区块中</a:t>
            </a:r>
            <a:endParaRPr lang="en-US" altLang="zh-CN" sz="1600" smtClean="0"/>
          </a:p>
          <a:p>
            <a:r>
              <a:rPr lang="zh-CN" altLang="en-US" sz="2000" smtClean="0"/>
              <a:t>缓冲区管理器也支持块的强制写出以支持数据库的恢复</a:t>
            </a:r>
            <a:endParaRPr lang="en-US" altLang="zh-CN" sz="200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884238" y="128588"/>
            <a:ext cx="8077200" cy="609600"/>
          </a:xfrm>
        </p:spPr>
        <p:txBody>
          <a:bodyPr/>
          <a:lstStyle/>
          <a:p>
            <a:r>
              <a:rPr lang="en-US" altLang="zh-CN" smtClean="0"/>
              <a:t>10.6 </a:t>
            </a:r>
            <a:r>
              <a:rPr lang="zh-CN" altLang="en-US" smtClean="0"/>
              <a:t>索引基本概念</a:t>
            </a:r>
          </a:p>
        </p:txBody>
      </p:sp>
      <p:sp>
        <p:nvSpPr>
          <p:cNvPr id="77827" name="Rectangle 3"/>
          <p:cNvSpPr>
            <a:spLocks noGrp="1" noChangeArrowheads="1"/>
          </p:cNvSpPr>
          <p:nvPr>
            <p:ph type="body" idx="1"/>
          </p:nvPr>
        </p:nvSpPr>
        <p:spPr>
          <a:xfrm>
            <a:off x="900113" y="1309688"/>
            <a:ext cx="7699375" cy="4597400"/>
          </a:xfrm>
        </p:spPr>
        <p:txBody>
          <a:bodyPr/>
          <a:lstStyle/>
          <a:p>
            <a:r>
              <a:rPr lang="zh-CN" altLang="en-US" sz="2000" smtClean="0"/>
              <a:t>索引机制用于加快访问所需数据的速度</a:t>
            </a:r>
            <a:endParaRPr lang="en-US" altLang="zh-CN" sz="2000" smtClean="0"/>
          </a:p>
          <a:p>
            <a:pPr lvl="1"/>
            <a:r>
              <a:rPr lang="zh-CN" altLang="en-US" sz="1800" smtClean="0"/>
              <a:t>例如， 图书馆作者目录</a:t>
            </a:r>
          </a:p>
          <a:p>
            <a:r>
              <a:rPr lang="zh-CN" altLang="en-US" sz="2000" b="1" smtClean="0">
                <a:solidFill>
                  <a:srgbClr val="000099"/>
                </a:solidFill>
              </a:rPr>
              <a:t>搜索码</a:t>
            </a:r>
            <a:r>
              <a:rPr lang="zh-CN" altLang="en-US" sz="2000" smtClean="0"/>
              <a:t> </a:t>
            </a:r>
            <a:r>
              <a:rPr lang="en-US" altLang="zh-CN" sz="2000" smtClean="0"/>
              <a:t>-</a:t>
            </a:r>
            <a:r>
              <a:rPr lang="zh-CN" altLang="en-US" sz="2000" smtClean="0"/>
              <a:t>用于在文件中查找记录的属性或属性集</a:t>
            </a:r>
            <a:endParaRPr lang="en-US" altLang="zh-CN" sz="2000" smtClean="0"/>
          </a:p>
          <a:p>
            <a:r>
              <a:rPr lang="zh-CN" altLang="en-US" sz="2000" smtClean="0"/>
              <a:t>索引文件由如下形式的记录（被称为索引项）组成</a:t>
            </a:r>
            <a:r>
              <a:rPr lang="en-US" altLang="zh-CN" sz="1600" smtClean="0"/>
              <a:t/>
            </a:r>
            <a:br>
              <a:rPr lang="en-US" altLang="zh-CN" sz="1600" smtClean="0"/>
            </a:br>
            <a:r>
              <a:rPr lang="en-US" altLang="zh-CN" sz="1600" smtClean="0"/>
              <a:t/>
            </a:r>
            <a:br>
              <a:rPr lang="en-US" altLang="zh-CN" sz="1600" smtClean="0"/>
            </a:br>
            <a:endParaRPr lang="en-US" altLang="zh-CN" sz="1600" smtClean="0"/>
          </a:p>
          <a:p>
            <a:r>
              <a:rPr lang="zh-CN" altLang="en-US" sz="2000" smtClean="0"/>
              <a:t>索引文件通常远小于原始文件 </a:t>
            </a:r>
          </a:p>
          <a:p>
            <a:r>
              <a:rPr lang="zh-CN" altLang="en-US" sz="2000" smtClean="0"/>
              <a:t>两种基本的索引类型</a:t>
            </a:r>
            <a:endParaRPr lang="en-US" altLang="zh-CN" sz="2000" smtClean="0"/>
          </a:p>
          <a:p>
            <a:pPr lvl="1"/>
            <a:r>
              <a:rPr lang="zh-CN" altLang="en-US" sz="1800" smtClean="0"/>
              <a:t>顺序索引</a:t>
            </a:r>
            <a:endParaRPr lang="en-US" altLang="zh-CN" sz="1800" b="1" smtClean="0"/>
          </a:p>
          <a:p>
            <a:pPr lvl="2"/>
            <a:r>
              <a:rPr lang="zh-CN" altLang="en-US" sz="1400" smtClean="0"/>
              <a:t>基于搜索码值的顺序排序</a:t>
            </a:r>
          </a:p>
          <a:p>
            <a:pPr lvl="1"/>
            <a:r>
              <a:rPr lang="zh-CN" altLang="en-US" sz="1800" smtClean="0"/>
              <a:t>散列索引</a:t>
            </a:r>
            <a:endParaRPr lang="en-US" altLang="zh-CN" sz="1800" smtClean="0"/>
          </a:p>
          <a:p>
            <a:pPr lvl="2"/>
            <a:r>
              <a:rPr lang="zh-CN" altLang="en-US" sz="1400" smtClean="0"/>
              <a:t>基于将值平均分布到若干散列桶中</a:t>
            </a:r>
            <a:endParaRPr lang="en-US" altLang="zh-CN" sz="1400" smtClean="0"/>
          </a:p>
          <a:p>
            <a:pPr lvl="2"/>
            <a:r>
              <a:rPr lang="zh-CN" altLang="en-US" sz="1400" smtClean="0"/>
              <a:t>一个值所属的散列桶是由一个函数决定，该函数称为散列函数</a:t>
            </a:r>
            <a:endParaRPr lang="en-US" altLang="zh-CN" sz="1400" smtClean="0"/>
          </a:p>
        </p:txBody>
      </p:sp>
      <p:sp>
        <p:nvSpPr>
          <p:cNvPr id="77828" name="Rectangle 4"/>
          <p:cNvSpPr>
            <a:spLocks noChangeArrowheads="1"/>
          </p:cNvSpPr>
          <p:nvPr/>
        </p:nvSpPr>
        <p:spPr bwMode="auto">
          <a:xfrm>
            <a:off x="2565400" y="2921000"/>
            <a:ext cx="1506538" cy="384175"/>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ClrTx/>
              <a:buSzTx/>
              <a:buFontTx/>
              <a:buNone/>
            </a:pPr>
            <a:r>
              <a:rPr kumimoji="0" lang="en-US" altLang="zh-CN" sz="1800">
                <a:latin typeface="Helvetica" panose="020B0604020202020204" pitchFamily="34" charset="0"/>
                <a:ea typeface="ＭＳ Ｐゴシック" panose="020B0600070205080204" pitchFamily="34" charset="-128"/>
              </a:rPr>
              <a:t>search-key</a:t>
            </a:r>
          </a:p>
        </p:txBody>
      </p:sp>
      <p:sp>
        <p:nvSpPr>
          <p:cNvPr id="77829" name="Rectangle 5"/>
          <p:cNvSpPr>
            <a:spLocks noChangeArrowheads="1"/>
          </p:cNvSpPr>
          <p:nvPr/>
        </p:nvSpPr>
        <p:spPr bwMode="auto">
          <a:xfrm>
            <a:off x="4071938" y="2921000"/>
            <a:ext cx="1184275" cy="384175"/>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ClrTx/>
              <a:buSzTx/>
              <a:buFontTx/>
              <a:buNone/>
            </a:pPr>
            <a:r>
              <a:rPr kumimoji="0" lang="en-US" altLang="zh-CN" sz="1800">
                <a:latin typeface="Helvetica" panose="020B0604020202020204" pitchFamily="34" charset="0"/>
                <a:ea typeface="ＭＳ Ｐゴシック" panose="020B0600070205080204" pitchFamily="34" charset="-128"/>
              </a:rPr>
              <a:t>pointer</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smtClean="0"/>
              <a:t>索引评价指标</a:t>
            </a:r>
          </a:p>
        </p:txBody>
      </p:sp>
      <p:sp>
        <p:nvSpPr>
          <p:cNvPr id="79875" name="Rectangle 3"/>
          <p:cNvSpPr>
            <a:spLocks noGrp="1" noChangeArrowheads="1"/>
          </p:cNvSpPr>
          <p:nvPr>
            <p:ph type="body" idx="1"/>
          </p:nvPr>
        </p:nvSpPr>
        <p:spPr/>
        <p:txBody>
          <a:bodyPr/>
          <a:lstStyle/>
          <a:p>
            <a:r>
              <a:rPr lang="zh-CN" altLang="en-US" sz="2400" smtClean="0"/>
              <a:t>能有效支持的访问类型 </a:t>
            </a:r>
          </a:p>
          <a:p>
            <a:pPr lvl="1"/>
            <a:r>
              <a:rPr lang="zh-CN" altLang="en-US" sz="1800" smtClean="0"/>
              <a:t>具有特定属性值的记录</a:t>
            </a:r>
          </a:p>
          <a:p>
            <a:pPr lvl="1"/>
            <a:r>
              <a:rPr lang="zh-CN" altLang="en-US" sz="1800" smtClean="0"/>
              <a:t>或者属性值落在某个特定范围内的记录</a:t>
            </a:r>
          </a:p>
          <a:p>
            <a:r>
              <a:rPr lang="zh-CN" altLang="en-US" sz="2400" smtClean="0"/>
              <a:t>访问时间</a:t>
            </a:r>
          </a:p>
          <a:p>
            <a:r>
              <a:rPr lang="zh-CN" altLang="en-US" sz="2400" smtClean="0"/>
              <a:t>插入时间</a:t>
            </a:r>
          </a:p>
          <a:p>
            <a:r>
              <a:rPr lang="zh-CN" altLang="en-US" sz="2400" smtClean="0"/>
              <a:t>删除时间</a:t>
            </a:r>
          </a:p>
          <a:p>
            <a:r>
              <a:rPr lang="zh-CN" altLang="en-US" sz="2400" smtClean="0"/>
              <a:t>空间开销</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pPr>
              <a:defRPr/>
            </a:pPr>
            <a:r>
              <a:rPr lang="zh-CN" altLang="zh-CN" smtClean="0"/>
              <a:t>物理存储介质</a:t>
            </a:r>
            <a:endParaRPr lang="en-US">
              <a:ea typeface="+mj-ea"/>
            </a:endParaRPr>
          </a:p>
        </p:txBody>
      </p:sp>
      <p:sp>
        <p:nvSpPr>
          <p:cNvPr id="21507" name="Rectangle 3"/>
          <p:cNvSpPr>
            <a:spLocks noGrp="1" noChangeArrowheads="1"/>
          </p:cNvSpPr>
          <p:nvPr>
            <p:ph type="body" idx="1"/>
          </p:nvPr>
        </p:nvSpPr>
        <p:spPr>
          <a:xfrm>
            <a:off x="914400" y="1250950"/>
            <a:ext cx="7342188" cy="4830763"/>
          </a:xfrm>
        </p:spPr>
        <p:txBody>
          <a:bodyPr/>
          <a:lstStyle/>
          <a:p>
            <a:pPr>
              <a:defRPr/>
            </a:pPr>
            <a:r>
              <a:rPr lang="zh-CN" altLang="en-US" sz="2400" b="1" dirty="0" smtClean="0">
                <a:solidFill>
                  <a:srgbClr val="000099"/>
                </a:solidFill>
              </a:rPr>
              <a:t>高速缓冲存储器</a:t>
            </a:r>
            <a:r>
              <a:rPr lang="en-US" altLang="zh-CN" sz="2400" b="1" dirty="0" smtClean="0">
                <a:solidFill>
                  <a:srgbClr val="000099"/>
                </a:solidFill>
              </a:rPr>
              <a:t>(Cache)</a:t>
            </a:r>
            <a:r>
              <a:rPr lang="en-US" altLang="zh-CN" sz="2400" dirty="0" smtClean="0"/>
              <a:t> </a:t>
            </a:r>
          </a:p>
          <a:p>
            <a:pPr lvl="1">
              <a:defRPr/>
            </a:pPr>
            <a:r>
              <a:rPr lang="zh-CN" altLang="zh-CN" sz="1800" dirty="0" smtClean="0"/>
              <a:t>最快和最昂贵的存储</a:t>
            </a:r>
            <a:r>
              <a:rPr lang="zh-CN" altLang="en-US" sz="1800" dirty="0" smtClean="0"/>
              <a:t>器</a:t>
            </a:r>
            <a:endParaRPr lang="en-US" altLang="zh-CN" sz="1800" dirty="0" smtClean="0"/>
          </a:p>
          <a:p>
            <a:pPr lvl="1">
              <a:defRPr/>
            </a:pPr>
            <a:r>
              <a:rPr lang="zh-CN" altLang="en-US" sz="1800" dirty="0" smtClean="0"/>
              <a:t>（数据）易失</a:t>
            </a:r>
            <a:endParaRPr lang="en-US" altLang="zh-CN" sz="1800" dirty="0" smtClean="0"/>
          </a:p>
          <a:p>
            <a:pPr lvl="1">
              <a:defRPr/>
            </a:pPr>
            <a:r>
              <a:rPr lang="zh-CN" altLang="en-US" sz="1800" dirty="0" smtClean="0"/>
              <a:t>由计算机系统硬件管理</a:t>
            </a:r>
            <a:endParaRPr lang="en-US" altLang="zh-CN" sz="1800" dirty="0" smtClean="0"/>
          </a:p>
          <a:p>
            <a:pPr>
              <a:defRPr/>
            </a:pPr>
            <a:r>
              <a:rPr lang="zh-CN" altLang="en-US" sz="2400" b="1" dirty="0" smtClean="0">
                <a:solidFill>
                  <a:srgbClr val="000099"/>
                </a:solidFill>
              </a:rPr>
              <a:t>主存储器</a:t>
            </a:r>
            <a:r>
              <a:rPr lang="en-US" altLang="zh-CN" sz="2400" b="1" dirty="0" smtClean="0">
                <a:solidFill>
                  <a:srgbClr val="000099"/>
                </a:solidFill>
              </a:rPr>
              <a:t>(Main memory)</a:t>
            </a:r>
            <a:endParaRPr lang="en-US" altLang="zh-CN" sz="2400" dirty="0" smtClean="0"/>
          </a:p>
          <a:p>
            <a:pPr lvl="1">
              <a:defRPr/>
            </a:pPr>
            <a:r>
              <a:rPr lang="zh-CN" altLang="zh-CN" sz="1800" dirty="0" smtClean="0"/>
              <a:t>快速访问</a:t>
            </a:r>
            <a:r>
              <a:rPr lang="en-US" altLang="zh-CN" sz="1800" dirty="0" smtClean="0"/>
              <a:t>(10</a:t>
            </a:r>
            <a:r>
              <a:rPr lang="zh-CN" altLang="en-US" sz="1800" dirty="0" smtClean="0"/>
              <a:t>到</a:t>
            </a:r>
            <a:r>
              <a:rPr lang="en-US" altLang="zh-CN" sz="1800" dirty="0" smtClean="0"/>
              <a:t>100 </a:t>
            </a:r>
            <a:r>
              <a:rPr lang="zh-CN" altLang="en-US" sz="1800" dirty="0" smtClean="0"/>
              <a:t>纳秒之间</a:t>
            </a:r>
            <a:r>
              <a:rPr lang="en-US" altLang="zh-CN" sz="1800" dirty="0" smtClean="0"/>
              <a:t>; 1 </a:t>
            </a:r>
            <a:r>
              <a:rPr lang="zh-CN" altLang="en-US" sz="1800" dirty="0" smtClean="0"/>
              <a:t>纳秒</a:t>
            </a:r>
            <a:r>
              <a:rPr lang="en-US" altLang="zh-CN" sz="1800" dirty="0" smtClean="0"/>
              <a:t>= 10</a:t>
            </a:r>
            <a:r>
              <a:rPr lang="en-US" altLang="zh-CN" sz="1800" baseline="30000" dirty="0" smtClean="0"/>
              <a:t>–9</a:t>
            </a:r>
            <a:r>
              <a:rPr lang="en-US" altLang="zh-CN" sz="1800" dirty="0" smtClean="0"/>
              <a:t> </a:t>
            </a:r>
            <a:r>
              <a:rPr lang="zh-CN" altLang="en-US" sz="1800" dirty="0" smtClean="0"/>
              <a:t>秒</a:t>
            </a:r>
            <a:r>
              <a:rPr lang="en-US" altLang="zh-CN" sz="1800" dirty="0" smtClean="0"/>
              <a:t>)</a:t>
            </a:r>
          </a:p>
          <a:p>
            <a:pPr lvl="1">
              <a:defRPr/>
            </a:pPr>
            <a:r>
              <a:rPr lang="zh-CN" altLang="en-US" sz="1800" dirty="0" smtClean="0"/>
              <a:t>一般太小</a:t>
            </a:r>
            <a:r>
              <a:rPr lang="en-US" altLang="zh-CN" sz="1800" dirty="0" smtClean="0"/>
              <a:t>(</a:t>
            </a:r>
            <a:r>
              <a:rPr lang="zh-CN" altLang="en-US" sz="1800" dirty="0" smtClean="0"/>
              <a:t>或者太贵</a:t>
            </a:r>
            <a:r>
              <a:rPr lang="en-US" altLang="zh-CN" sz="1800" dirty="0" smtClean="0"/>
              <a:t>) </a:t>
            </a:r>
            <a:r>
              <a:rPr lang="zh-CN" altLang="en-US" sz="1800" dirty="0" smtClean="0"/>
              <a:t>而难以存储整个数据库</a:t>
            </a:r>
            <a:endParaRPr lang="en-US" altLang="zh-CN" sz="1800" dirty="0" smtClean="0"/>
          </a:p>
          <a:p>
            <a:pPr lvl="2">
              <a:defRPr/>
            </a:pPr>
            <a:r>
              <a:rPr lang="zh-CN" altLang="zh-CN" sz="1600" dirty="0" smtClean="0"/>
              <a:t>目前广泛使用的</a:t>
            </a:r>
            <a:r>
              <a:rPr lang="zh-CN" altLang="en-US" sz="1600" dirty="0" smtClean="0"/>
              <a:t>主存容量高达几千兆字节</a:t>
            </a:r>
            <a:endParaRPr lang="en-US" altLang="zh-CN" sz="1600" dirty="0" smtClean="0"/>
          </a:p>
          <a:p>
            <a:pPr lvl="2">
              <a:defRPr/>
            </a:pPr>
            <a:r>
              <a:rPr lang="zh-CN" altLang="en-US" sz="1600" dirty="0" smtClean="0"/>
              <a:t>容量逐渐增大，每字节的花费平稳而迅速的下降（大约</a:t>
            </a:r>
            <a:r>
              <a:rPr lang="en-US" altLang="zh-CN" sz="1600" dirty="0" smtClean="0"/>
              <a:t>2</a:t>
            </a:r>
            <a:r>
              <a:rPr lang="zh-CN" altLang="en-US" sz="1600" dirty="0" smtClean="0"/>
              <a:t>到</a:t>
            </a:r>
            <a:r>
              <a:rPr lang="en-US" altLang="zh-CN" sz="1600" dirty="0" smtClean="0"/>
              <a:t>3</a:t>
            </a:r>
            <a:r>
              <a:rPr lang="zh-CN" altLang="en-US" sz="1600" dirty="0" smtClean="0"/>
              <a:t>年下降一半）</a:t>
            </a:r>
            <a:endParaRPr lang="en-US" altLang="zh-CN" sz="1600" dirty="0" smtClean="0"/>
          </a:p>
          <a:p>
            <a:pPr lvl="1">
              <a:defRPr/>
            </a:pPr>
            <a:r>
              <a:rPr lang="zh-CN" altLang="en-US" sz="1800" b="1" dirty="0" smtClean="0">
                <a:solidFill>
                  <a:srgbClr val="000099"/>
                </a:solidFill>
                <a:cs typeface="+mn-cs"/>
              </a:rPr>
              <a:t>易失的</a:t>
            </a:r>
            <a:r>
              <a:rPr lang="en-US" altLang="zh-CN" sz="1800" b="1" dirty="0" smtClean="0">
                <a:solidFill>
                  <a:srgbClr val="000099"/>
                </a:solidFill>
                <a:cs typeface="+mn-cs"/>
              </a:rPr>
              <a:t>(</a:t>
            </a:r>
            <a:r>
              <a:rPr lang="en-US" altLang="zh-CN" sz="1800" b="1" dirty="0" smtClean="0">
                <a:solidFill>
                  <a:srgbClr val="000099"/>
                </a:solidFill>
                <a:ea typeface="ＭＳ Ｐゴシック" pitchFamily="34" charset="-128"/>
              </a:rPr>
              <a:t>Volatile</a:t>
            </a:r>
            <a:r>
              <a:rPr lang="en-US" altLang="zh-CN" sz="1800" b="1" dirty="0" smtClean="0">
                <a:solidFill>
                  <a:srgbClr val="000099"/>
                </a:solidFill>
                <a:cs typeface="+mn-cs"/>
              </a:rPr>
              <a:t>) </a:t>
            </a:r>
            <a:endParaRPr lang="en-US" altLang="zh-CN" sz="1800" dirty="0" smtClean="0"/>
          </a:p>
          <a:p>
            <a:pPr lvl="2">
              <a:defRPr/>
            </a:pPr>
            <a:r>
              <a:rPr lang="zh-CN" altLang="en-US" sz="1600" dirty="0"/>
              <a:t>当电源故障或系统崩溃发生时，主存中内容丢失</a:t>
            </a:r>
            <a:endParaRPr lang="en-US" altLang="zh-CN" sz="16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zh-CN" smtClean="0"/>
              <a:t>10.7  </a:t>
            </a:r>
            <a:r>
              <a:rPr lang="zh-CN" altLang="en-US" smtClean="0"/>
              <a:t>顺序索引</a:t>
            </a:r>
          </a:p>
        </p:txBody>
      </p:sp>
      <p:sp>
        <p:nvSpPr>
          <p:cNvPr id="1103875" name="Rectangle 3"/>
          <p:cNvSpPr>
            <a:spLocks noGrp="1" noChangeArrowheads="1"/>
          </p:cNvSpPr>
          <p:nvPr>
            <p:ph type="body" idx="1"/>
          </p:nvPr>
        </p:nvSpPr>
        <p:spPr>
          <a:xfrm>
            <a:off x="949325" y="1489075"/>
            <a:ext cx="7848600" cy="4876800"/>
          </a:xfrm>
        </p:spPr>
        <p:txBody>
          <a:bodyPr/>
          <a:lstStyle/>
          <a:p>
            <a:r>
              <a:rPr lang="zh-CN" altLang="en-US" sz="2400" smtClean="0"/>
              <a:t>在一个顺序索引中</a:t>
            </a:r>
            <a:r>
              <a:rPr lang="zh-CN" altLang="en-US" sz="2400" b="1" smtClean="0"/>
              <a:t>，</a:t>
            </a:r>
            <a:r>
              <a:rPr lang="zh-CN" altLang="en-US" sz="2400" smtClean="0"/>
              <a:t>索引项按照搜索码值的排序顺序存储。例如， 图书馆作者目录</a:t>
            </a:r>
          </a:p>
          <a:p>
            <a:r>
              <a:rPr lang="zh-CN" altLang="en-US" sz="2400" b="1" smtClean="0">
                <a:solidFill>
                  <a:srgbClr val="000099"/>
                </a:solidFill>
              </a:rPr>
              <a:t>主索引</a:t>
            </a:r>
            <a:r>
              <a:rPr lang="en-US" altLang="zh-CN" sz="2400" b="1" smtClean="0"/>
              <a:t>:</a:t>
            </a:r>
            <a:r>
              <a:rPr lang="zh-CN" altLang="en-US" sz="2400" smtClean="0"/>
              <a:t>包含记录的文件按照某个搜索码指定的顺序排序，那么该搜索码对应的索引称为主索引</a:t>
            </a:r>
            <a:endParaRPr lang="en-US" altLang="zh-CN" sz="2400" smtClean="0"/>
          </a:p>
          <a:p>
            <a:pPr lvl="1"/>
            <a:r>
              <a:rPr lang="zh-CN" altLang="en-US" sz="2000" smtClean="0"/>
              <a:t>也被称为</a:t>
            </a:r>
            <a:r>
              <a:rPr lang="zh-CN" altLang="en-US" sz="2000" smtClean="0">
                <a:solidFill>
                  <a:srgbClr val="000099"/>
                </a:solidFill>
              </a:rPr>
              <a:t>聚集索引</a:t>
            </a:r>
          </a:p>
          <a:p>
            <a:pPr lvl="1"/>
            <a:r>
              <a:rPr lang="zh-CN" altLang="en-US" sz="2000" smtClean="0"/>
              <a:t>尽管不必如此，但主索引的搜索码常常是主码</a:t>
            </a:r>
          </a:p>
          <a:p>
            <a:r>
              <a:rPr lang="zh-CN" altLang="en-US" sz="2400" b="1" smtClean="0">
                <a:solidFill>
                  <a:srgbClr val="000099"/>
                </a:solidFill>
              </a:rPr>
              <a:t>辅助索引</a:t>
            </a:r>
            <a:r>
              <a:rPr lang="en-US" altLang="zh-CN" sz="2400" smtClean="0"/>
              <a:t>:</a:t>
            </a:r>
            <a:r>
              <a:rPr lang="en-US" altLang="zh-CN" sz="2400" b="1" smtClean="0"/>
              <a:t> </a:t>
            </a:r>
            <a:r>
              <a:rPr lang="zh-CN" altLang="en-US" sz="2400" smtClean="0"/>
              <a:t>搜索码指定的顺序与文件中记录的物理顺序不同的索引。  也称为</a:t>
            </a:r>
            <a:r>
              <a:rPr lang="zh-CN" altLang="en-US" sz="2400" smtClean="0">
                <a:solidFill>
                  <a:srgbClr val="000099"/>
                </a:solidFill>
              </a:rPr>
              <a:t>非聚集索引</a:t>
            </a:r>
            <a:endParaRPr lang="zh-CN" altLang="en-US" sz="2400" smtClean="0"/>
          </a:p>
          <a:p>
            <a:r>
              <a:rPr lang="zh-CN" altLang="en-US" sz="2400" b="1" smtClean="0">
                <a:solidFill>
                  <a:srgbClr val="000099"/>
                </a:solidFill>
              </a:rPr>
              <a:t>索引顺序文件</a:t>
            </a:r>
            <a:r>
              <a:rPr lang="en-US" altLang="zh-CN" sz="2400" b="1" smtClean="0"/>
              <a:t>:</a:t>
            </a:r>
            <a:r>
              <a:rPr lang="en-US" altLang="zh-CN" sz="2400" smtClean="0"/>
              <a:t> </a:t>
            </a:r>
            <a:r>
              <a:rPr lang="zh-CN" altLang="en-US" sz="2400" smtClean="0"/>
              <a:t>在搜索码上有聚集索引的文件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0387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387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0387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387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103875">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103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zh-CN" altLang="en-US" smtClean="0"/>
              <a:t>稠密索引文件</a:t>
            </a:r>
          </a:p>
        </p:txBody>
      </p:sp>
      <p:sp>
        <p:nvSpPr>
          <p:cNvPr id="83971" name="Rectangle 3"/>
          <p:cNvSpPr>
            <a:spLocks noGrp="1" noChangeArrowheads="1"/>
          </p:cNvSpPr>
          <p:nvPr>
            <p:ph type="body" idx="1"/>
          </p:nvPr>
        </p:nvSpPr>
        <p:spPr>
          <a:xfrm>
            <a:off x="814388" y="1093788"/>
            <a:ext cx="7661275" cy="1165225"/>
          </a:xfrm>
        </p:spPr>
        <p:txBody>
          <a:bodyPr/>
          <a:lstStyle/>
          <a:p>
            <a:pPr>
              <a:lnSpc>
                <a:spcPct val="80000"/>
              </a:lnSpc>
            </a:pPr>
            <a:r>
              <a:rPr lang="zh-CN" altLang="en-US" sz="2400" b="1" smtClean="0">
                <a:solidFill>
                  <a:srgbClr val="000099"/>
                </a:solidFill>
              </a:rPr>
              <a:t>稠密索引</a:t>
            </a:r>
            <a:endParaRPr lang="en-US" altLang="zh-CN" sz="2400" smtClean="0"/>
          </a:p>
          <a:p>
            <a:pPr lvl="1">
              <a:lnSpc>
                <a:spcPct val="80000"/>
              </a:lnSpc>
            </a:pPr>
            <a:r>
              <a:rPr lang="zh-CN" altLang="en-US" sz="2000" smtClean="0"/>
              <a:t>在稠密索引中，文件中的每个搜索码值都有一个索引项</a:t>
            </a:r>
            <a:endParaRPr lang="en-US" altLang="zh-CN" sz="2000" smtClean="0"/>
          </a:p>
          <a:p>
            <a:pPr>
              <a:lnSpc>
                <a:spcPct val="80000"/>
              </a:lnSpc>
            </a:pPr>
            <a:r>
              <a:rPr lang="zh-CN" altLang="en-US" sz="2400" smtClean="0"/>
              <a:t>例如，</a:t>
            </a:r>
            <a:r>
              <a:rPr lang="en-US" altLang="zh-CN" sz="2400" i="1" smtClean="0"/>
              <a:t>instructor </a:t>
            </a:r>
            <a:r>
              <a:rPr lang="zh-CN" altLang="en-US" sz="2400" smtClean="0"/>
              <a:t>关系上 </a:t>
            </a:r>
            <a:r>
              <a:rPr lang="en-US" altLang="zh-CN" sz="2400" i="1" smtClean="0"/>
              <a:t>ID</a:t>
            </a:r>
            <a:r>
              <a:rPr lang="en-US" altLang="zh-CN" sz="2400" smtClean="0"/>
              <a:t> </a:t>
            </a:r>
            <a:r>
              <a:rPr lang="zh-CN" altLang="en-US" sz="2400" smtClean="0"/>
              <a:t>属性的索引 </a:t>
            </a:r>
          </a:p>
        </p:txBody>
      </p:sp>
      <p:pic>
        <p:nvPicPr>
          <p:cNvPr id="8397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438" y="2446338"/>
            <a:ext cx="8056562" cy="391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zh-CN" altLang="en-US" smtClean="0"/>
              <a:t>稠密索引文件</a:t>
            </a:r>
            <a:r>
              <a:rPr lang="en-US" altLang="zh-CN" smtClean="0"/>
              <a:t>(Cont.)</a:t>
            </a:r>
          </a:p>
        </p:txBody>
      </p:sp>
      <p:sp>
        <p:nvSpPr>
          <p:cNvPr id="86019" name="Rectangle 3"/>
          <p:cNvSpPr>
            <a:spLocks noGrp="1" noChangeArrowheads="1"/>
          </p:cNvSpPr>
          <p:nvPr>
            <p:ph type="body" idx="1"/>
          </p:nvPr>
        </p:nvSpPr>
        <p:spPr>
          <a:xfrm>
            <a:off x="814388" y="1093788"/>
            <a:ext cx="7661275" cy="966787"/>
          </a:xfrm>
        </p:spPr>
        <p:txBody>
          <a:bodyPr/>
          <a:lstStyle/>
          <a:p>
            <a:r>
              <a:rPr lang="zh-CN" altLang="en-US" sz="2000" smtClean="0"/>
              <a:t>以 </a:t>
            </a:r>
            <a:r>
              <a:rPr lang="en-US" altLang="zh-CN" sz="2000" i="1" smtClean="0"/>
              <a:t>dept_name </a:t>
            </a:r>
            <a:r>
              <a:rPr lang="zh-CN" altLang="en-US" sz="2000" i="1" smtClean="0"/>
              <a:t>为搜索码的 </a:t>
            </a:r>
            <a:r>
              <a:rPr lang="en-US" altLang="zh-CN" sz="2000" i="1" smtClean="0"/>
              <a:t>instructor </a:t>
            </a:r>
            <a:r>
              <a:rPr lang="zh-CN" altLang="en-US" sz="2000" smtClean="0"/>
              <a:t>文件的稠密聚集索引</a:t>
            </a:r>
          </a:p>
        </p:txBody>
      </p:sp>
      <p:pic>
        <p:nvPicPr>
          <p:cNvPr id="8602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279650"/>
            <a:ext cx="8507413" cy="35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zh-CN" altLang="en-US" smtClean="0"/>
              <a:t>稀疏索引文件</a:t>
            </a:r>
          </a:p>
        </p:txBody>
      </p:sp>
      <p:sp>
        <p:nvSpPr>
          <p:cNvPr id="88067" name="Rectangle 3"/>
          <p:cNvSpPr>
            <a:spLocks noGrp="1" noChangeArrowheads="1"/>
          </p:cNvSpPr>
          <p:nvPr>
            <p:ph type="body" idx="1"/>
          </p:nvPr>
        </p:nvSpPr>
        <p:spPr>
          <a:xfrm>
            <a:off x="814388" y="1093788"/>
            <a:ext cx="7432675" cy="2495550"/>
          </a:xfrm>
        </p:spPr>
        <p:txBody>
          <a:bodyPr/>
          <a:lstStyle/>
          <a:p>
            <a:pPr>
              <a:lnSpc>
                <a:spcPct val="90000"/>
              </a:lnSpc>
            </a:pPr>
            <a:r>
              <a:rPr lang="zh-CN" altLang="en-US" sz="2000" b="1" smtClean="0">
                <a:solidFill>
                  <a:srgbClr val="000099"/>
                </a:solidFill>
              </a:rPr>
              <a:t>稀疏索引</a:t>
            </a:r>
            <a:endParaRPr lang="en-US" altLang="zh-CN" sz="2000" smtClean="0"/>
          </a:p>
          <a:p>
            <a:pPr lvl="1">
              <a:lnSpc>
                <a:spcPct val="90000"/>
              </a:lnSpc>
            </a:pPr>
            <a:r>
              <a:rPr lang="zh-CN" altLang="en-US" sz="1600" smtClean="0"/>
              <a:t>在稀疏索引中，只为搜索码的某些值建立索引项</a:t>
            </a:r>
            <a:endParaRPr lang="en-US" altLang="zh-CN" sz="1600" smtClean="0"/>
          </a:p>
          <a:p>
            <a:pPr lvl="1">
              <a:lnSpc>
                <a:spcPct val="90000"/>
              </a:lnSpc>
            </a:pPr>
            <a:r>
              <a:rPr lang="zh-CN" altLang="en-US" sz="1600" smtClean="0"/>
              <a:t>只有索引是聚集索引时才能使用稀疏索引。</a:t>
            </a:r>
          </a:p>
          <a:p>
            <a:pPr>
              <a:lnSpc>
                <a:spcPct val="90000"/>
              </a:lnSpc>
            </a:pPr>
            <a:r>
              <a:rPr lang="zh-CN" altLang="en-US" sz="2000" smtClean="0"/>
              <a:t>为了定位一个搜索码值为 </a:t>
            </a:r>
            <a:r>
              <a:rPr lang="en-US" altLang="zh-CN" sz="2000" i="1" smtClean="0"/>
              <a:t>K</a:t>
            </a:r>
            <a:r>
              <a:rPr lang="en-US" altLang="zh-CN" sz="2000" smtClean="0"/>
              <a:t> </a:t>
            </a:r>
            <a:r>
              <a:rPr lang="zh-CN" altLang="en-US" sz="2000" smtClean="0"/>
              <a:t>的记录，我们需要</a:t>
            </a:r>
            <a:r>
              <a:rPr lang="en-US" altLang="zh-CN" sz="2000" smtClean="0"/>
              <a:t>:</a:t>
            </a:r>
          </a:p>
          <a:p>
            <a:pPr lvl="1">
              <a:lnSpc>
                <a:spcPct val="90000"/>
              </a:lnSpc>
            </a:pPr>
            <a:r>
              <a:rPr lang="zh-CN" altLang="en-US" sz="1600" smtClean="0"/>
              <a:t>找到搜索码值 </a:t>
            </a:r>
            <a:r>
              <a:rPr lang="en-US" altLang="zh-CN" sz="1600" smtClean="0"/>
              <a:t>&lt;K </a:t>
            </a:r>
            <a:r>
              <a:rPr lang="zh-CN" altLang="en-US" sz="1600" smtClean="0"/>
              <a:t>的最大索引项</a:t>
            </a:r>
          </a:p>
          <a:p>
            <a:pPr lvl="1">
              <a:lnSpc>
                <a:spcPct val="90000"/>
              </a:lnSpc>
            </a:pPr>
            <a:r>
              <a:rPr lang="zh-CN" altLang="en-US" sz="1600" smtClean="0"/>
              <a:t>从该索引项所指向的记录开始，沿着文件中的指针查找，直到找到所需记录为止</a:t>
            </a:r>
          </a:p>
        </p:txBody>
      </p:sp>
      <p:pic>
        <p:nvPicPr>
          <p:cNvPr id="8806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0975" y="3371850"/>
            <a:ext cx="6854825"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smtClean="0"/>
              <a:t>稀疏索引文件 </a:t>
            </a:r>
            <a:r>
              <a:rPr lang="en-US" altLang="zh-CN" smtClean="0"/>
              <a:t>(Cont.)</a:t>
            </a:r>
          </a:p>
        </p:txBody>
      </p:sp>
      <p:sp>
        <p:nvSpPr>
          <p:cNvPr id="90115" name="Rectangle 3"/>
          <p:cNvSpPr>
            <a:spLocks noGrp="1" noChangeArrowheads="1"/>
          </p:cNvSpPr>
          <p:nvPr>
            <p:ph type="body" idx="1"/>
          </p:nvPr>
        </p:nvSpPr>
        <p:spPr/>
        <p:txBody>
          <a:bodyPr/>
          <a:lstStyle/>
          <a:p>
            <a:r>
              <a:rPr lang="zh-CN" altLang="en-US" sz="2000" smtClean="0"/>
              <a:t>与稠密索引比较</a:t>
            </a:r>
            <a:r>
              <a:rPr lang="en-US" altLang="zh-CN" sz="2000" smtClean="0"/>
              <a:t>:</a:t>
            </a:r>
          </a:p>
          <a:p>
            <a:pPr lvl="1"/>
            <a:r>
              <a:rPr lang="zh-CN" altLang="en-US" sz="1800" smtClean="0"/>
              <a:t>所占空间较小，插入和删除时所需的维护开销也较小</a:t>
            </a:r>
          </a:p>
          <a:p>
            <a:pPr lvl="1"/>
            <a:r>
              <a:rPr lang="zh-CN" altLang="en-US" sz="1800" smtClean="0"/>
              <a:t>定位一条记录时，通常比稠密索引更慢</a:t>
            </a:r>
          </a:p>
          <a:p>
            <a:r>
              <a:rPr lang="zh-CN" altLang="en-US" sz="2000" smtClean="0"/>
              <a:t>为文件中的每个块建一个索引项的稀疏索引是一个很好的折中</a:t>
            </a:r>
            <a:endParaRPr lang="en-US" altLang="zh-CN" sz="2000" smtClean="0"/>
          </a:p>
        </p:txBody>
      </p:sp>
      <p:grpSp>
        <p:nvGrpSpPr>
          <p:cNvPr id="90116" name="Group 8"/>
          <p:cNvGrpSpPr>
            <a:grpSpLocks/>
          </p:cNvGrpSpPr>
          <p:nvPr/>
        </p:nvGrpSpPr>
        <p:grpSpPr bwMode="auto">
          <a:xfrm>
            <a:off x="2770188" y="3348038"/>
            <a:ext cx="4603750" cy="3371850"/>
            <a:chOff x="3381" y="2060"/>
            <a:chExt cx="2010" cy="1803"/>
          </a:xfrm>
        </p:grpSpPr>
        <p:pic>
          <p:nvPicPr>
            <p:cNvPr id="90117" name="Picture 5"/>
            <p:cNvPicPr>
              <a:picLocks noChangeAspect="1" noChangeArrowheads="1"/>
            </p:cNvPicPr>
            <p:nvPr/>
          </p:nvPicPr>
          <p:blipFill>
            <a:blip r:embed="rId3">
              <a:extLst>
                <a:ext uri="{28A0092B-C50C-407E-A947-70E740481C1C}">
                  <a14:useLocalDpi xmlns:a14="http://schemas.microsoft.com/office/drawing/2010/main" val="0"/>
                </a:ext>
              </a:extLst>
            </a:blip>
            <a:srcRect l="39275" b="53145"/>
            <a:stretch>
              <a:fillRect/>
            </a:stretch>
          </p:blipFill>
          <p:spPr bwMode="auto">
            <a:xfrm>
              <a:off x="3517" y="2060"/>
              <a:ext cx="1874" cy="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8" name="Rectangle 6"/>
            <p:cNvSpPr>
              <a:spLocks noChangeArrowheads="1"/>
            </p:cNvSpPr>
            <p:nvPr/>
          </p:nvSpPr>
          <p:spPr bwMode="auto">
            <a:xfrm flipH="1">
              <a:off x="3381" y="2999"/>
              <a:ext cx="900" cy="86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endParaRPr kumimoji="0" lang="zh-CN" altLang="en-US" sz="1600">
                <a:latin typeface="Helvetica" panose="020B0604020202020204" pitchFamily="34" charset="0"/>
                <a:ea typeface="ＭＳ Ｐゴシック" panose="020B0600070205080204" pitchFamily="34" charset="-128"/>
              </a:endParaRPr>
            </a:p>
          </p:txBody>
        </p:sp>
        <p:sp>
          <p:nvSpPr>
            <p:cNvPr id="90119" name="Rectangle 7"/>
            <p:cNvSpPr>
              <a:spLocks noChangeArrowheads="1"/>
            </p:cNvSpPr>
            <p:nvPr/>
          </p:nvSpPr>
          <p:spPr bwMode="auto">
            <a:xfrm>
              <a:off x="3562" y="3360"/>
              <a:ext cx="1046" cy="46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endParaRPr kumimoji="0" lang="zh-CN" altLang="en-US" sz="1600">
                <a:latin typeface="Helvetica" panose="020B0604020202020204" pitchFamily="34" charset="0"/>
                <a:ea typeface="ＭＳ Ｐゴシック" panose="020B0600070205080204" pitchFamily="34" charset="-128"/>
              </a:endParaRPr>
            </a:p>
          </p:txBody>
        </p:sp>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912813" y="157163"/>
            <a:ext cx="8077200" cy="609600"/>
          </a:xfrm>
        </p:spPr>
        <p:txBody>
          <a:bodyPr/>
          <a:lstStyle/>
          <a:p>
            <a:r>
              <a:rPr lang="zh-CN" altLang="en-US" smtClean="0"/>
              <a:t>多级索引</a:t>
            </a:r>
          </a:p>
        </p:txBody>
      </p:sp>
      <p:sp>
        <p:nvSpPr>
          <p:cNvPr id="1345539" name="Rectangle 3"/>
          <p:cNvSpPr>
            <a:spLocks noGrp="1" noChangeArrowheads="1"/>
          </p:cNvSpPr>
          <p:nvPr>
            <p:ph type="body" idx="1"/>
          </p:nvPr>
        </p:nvSpPr>
        <p:spPr>
          <a:xfrm>
            <a:off x="869950" y="892175"/>
            <a:ext cx="7661275" cy="5299075"/>
          </a:xfrm>
        </p:spPr>
        <p:txBody>
          <a:bodyPr/>
          <a:lstStyle/>
          <a:p>
            <a:r>
              <a:rPr lang="zh-CN" altLang="en-US" sz="2000" smtClean="0"/>
              <a:t>如果主索引不能放在内存中，访问效率将变低</a:t>
            </a:r>
          </a:p>
          <a:p>
            <a:r>
              <a:rPr lang="zh-CN" altLang="en-US" sz="2000" smtClean="0"/>
              <a:t>解决方案</a:t>
            </a:r>
            <a:r>
              <a:rPr lang="en-US" altLang="zh-CN" sz="2000" smtClean="0"/>
              <a:t>: </a:t>
            </a:r>
            <a:r>
              <a:rPr lang="zh-CN" altLang="en-US" sz="2000" smtClean="0"/>
              <a:t>把主索引当做一个连续的文件保留在磁盘上 ，创建一个它之上的稀疏索引</a:t>
            </a:r>
            <a:endParaRPr lang="en-US" altLang="zh-CN" sz="2000" smtClean="0"/>
          </a:p>
          <a:p>
            <a:pPr lvl="1"/>
            <a:r>
              <a:rPr lang="zh-CN" altLang="en-US" sz="1800" smtClean="0"/>
              <a:t>外层索引 </a:t>
            </a:r>
            <a:r>
              <a:rPr lang="en-US" altLang="zh-CN" sz="1800" smtClean="0"/>
              <a:t>– </a:t>
            </a:r>
            <a:r>
              <a:rPr lang="zh-CN" altLang="en-US" sz="1800" smtClean="0"/>
              <a:t>主索引上的稀疏索引</a:t>
            </a:r>
          </a:p>
          <a:p>
            <a:pPr lvl="1"/>
            <a:r>
              <a:rPr lang="zh-CN" altLang="en-US" sz="1800" smtClean="0"/>
              <a:t>内层索引 </a:t>
            </a:r>
            <a:r>
              <a:rPr lang="en-US" altLang="zh-CN" sz="1800" smtClean="0"/>
              <a:t>– </a:t>
            </a:r>
            <a:r>
              <a:rPr lang="zh-CN" altLang="en-US" sz="1800" smtClean="0"/>
              <a:t>主索引文件</a:t>
            </a:r>
          </a:p>
          <a:p>
            <a:r>
              <a:rPr lang="zh-CN" altLang="en-US" sz="2000" smtClean="0"/>
              <a:t>如果外层索引还是太大而无法放在内存中，可以再次创建一个次级索引，以此类推</a:t>
            </a:r>
          </a:p>
          <a:p>
            <a:r>
              <a:rPr lang="zh-CN" altLang="en-US" sz="2000" smtClean="0"/>
              <a:t>对文件进行插入或删除操作时，各级索引必须全部更新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55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553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553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4553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4553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455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553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642938" y="87313"/>
            <a:ext cx="8077200" cy="522287"/>
          </a:xfrm>
        </p:spPr>
        <p:txBody>
          <a:bodyPr/>
          <a:lstStyle/>
          <a:p>
            <a:r>
              <a:rPr lang="zh-CN" altLang="en-US" smtClean="0"/>
              <a:t>多级索引 </a:t>
            </a:r>
            <a:r>
              <a:rPr lang="en-US" altLang="zh-CN" smtClean="0"/>
              <a:t>(Cont.)</a:t>
            </a:r>
          </a:p>
        </p:txBody>
      </p:sp>
      <p:pic>
        <p:nvPicPr>
          <p:cNvPr id="942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1425" y="820738"/>
            <a:ext cx="4643438" cy="562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a:xfrm>
            <a:off x="768350" y="96838"/>
            <a:ext cx="8077200" cy="609600"/>
          </a:xfrm>
        </p:spPr>
        <p:txBody>
          <a:bodyPr/>
          <a:lstStyle/>
          <a:p>
            <a:r>
              <a:rPr lang="zh-CN" altLang="en-US" smtClean="0"/>
              <a:t>辅助索引的例子</a:t>
            </a:r>
          </a:p>
        </p:txBody>
      </p:sp>
      <p:sp>
        <p:nvSpPr>
          <p:cNvPr id="96259" name="Rectangle 3"/>
          <p:cNvSpPr>
            <a:spLocks noGrp="1" noChangeArrowheads="1"/>
          </p:cNvSpPr>
          <p:nvPr>
            <p:ph type="body" sz="half" idx="4294967295"/>
          </p:nvPr>
        </p:nvSpPr>
        <p:spPr>
          <a:xfrm>
            <a:off x="900113" y="5140325"/>
            <a:ext cx="7661275" cy="1189038"/>
          </a:xfrm>
        </p:spPr>
        <p:txBody>
          <a:bodyPr/>
          <a:lstStyle/>
          <a:p>
            <a:pPr>
              <a:lnSpc>
                <a:spcPct val="80000"/>
              </a:lnSpc>
            </a:pPr>
            <a:r>
              <a:rPr lang="zh-CN" altLang="en-US" sz="2400" smtClean="0"/>
              <a:t>索引记录指向一个包含所有具有特定搜索码值的实际记录的指针的桶</a:t>
            </a:r>
          </a:p>
          <a:p>
            <a:pPr>
              <a:lnSpc>
                <a:spcPct val="80000"/>
              </a:lnSpc>
            </a:pPr>
            <a:r>
              <a:rPr lang="zh-CN" altLang="en-US" sz="2400" smtClean="0"/>
              <a:t>辅助索引必须是稠密索引</a:t>
            </a:r>
          </a:p>
        </p:txBody>
      </p:sp>
      <p:sp>
        <p:nvSpPr>
          <p:cNvPr id="96260" name="Text Box 4"/>
          <p:cNvSpPr txBox="1">
            <a:spLocks noChangeArrowheads="1"/>
          </p:cNvSpPr>
          <p:nvPr/>
        </p:nvSpPr>
        <p:spPr bwMode="auto">
          <a:xfrm>
            <a:off x="2208213" y="4686300"/>
            <a:ext cx="41925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r>
              <a:rPr kumimoji="0" lang="en-US" altLang="zh-CN" sz="1600" b="1" i="1"/>
              <a:t>instructor </a:t>
            </a:r>
            <a:r>
              <a:rPr kumimoji="0" lang="zh-CN" altLang="en-US" sz="1600"/>
              <a:t>中搜索码</a:t>
            </a:r>
            <a:r>
              <a:rPr kumimoji="0" lang="zh-CN" altLang="en-US" sz="1600" b="1" i="1"/>
              <a:t> </a:t>
            </a:r>
            <a:r>
              <a:rPr kumimoji="0" lang="en-US" altLang="zh-CN" sz="1600" b="1" i="1"/>
              <a:t>salary </a:t>
            </a:r>
            <a:r>
              <a:rPr kumimoji="0" lang="zh-CN" altLang="en-US" sz="1600"/>
              <a:t>上的辅助索引</a:t>
            </a:r>
          </a:p>
        </p:txBody>
      </p:sp>
      <p:pic>
        <p:nvPicPr>
          <p:cNvPr id="9626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774700"/>
            <a:ext cx="7924800" cy="384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p:txBody>
          <a:bodyPr/>
          <a:lstStyle/>
          <a:p>
            <a:r>
              <a:rPr lang="zh-CN" altLang="en-US" smtClean="0"/>
              <a:t>主索引和辅助索引</a:t>
            </a:r>
          </a:p>
        </p:txBody>
      </p:sp>
      <p:sp>
        <p:nvSpPr>
          <p:cNvPr id="98307" name="Rectangle 3"/>
          <p:cNvSpPr>
            <a:spLocks noGrp="1" noChangeArrowheads="1"/>
          </p:cNvSpPr>
          <p:nvPr>
            <p:ph type="body" idx="4294967295"/>
          </p:nvPr>
        </p:nvSpPr>
        <p:spPr>
          <a:xfrm>
            <a:off x="814388" y="1219200"/>
            <a:ext cx="7661275" cy="4778375"/>
          </a:xfrm>
        </p:spPr>
        <p:txBody>
          <a:bodyPr/>
          <a:lstStyle/>
          <a:p>
            <a:pPr>
              <a:lnSpc>
                <a:spcPct val="150000"/>
              </a:lnSpc>
            </a:pPr>
            <a:r>
              <a:rPr lang="zh-CN" altLang="en-US" sz="2000" smtClean="0"/>
              <a:t>索引为记录检索提供了巨大的便利。</a:t>
            </a:r>
          </a:p>
          <a:p>
            <a:pPr>
              <a:lnSpc>
                <a:spcPct val="150000"/>
              </a:lnSpc>
            </a:pPr>
            <a:r>
              <a:rPr lang="zh-CN" altLang="en-US" sz="2000" smtClean="0"/>
              <a:t>但是索引更新的开销被强加于数据库更新之上</a:t>
            </a:r>
            <a:r>
              <a:rPr lang="en-US" altLang="zh-CN" sz="2000" smtClean="0"/>
              <a:t>-</a:t>
            </a:r>
            <a:r>
              <a:rPr lang="zh-CN" altLang="en-US" sz="2000" smtClean="0"/>
              <a:t>当一个文件被修改时，此文件上的每一个索引都必须被更新 </a:t>
            </a:r>
          </a:p>
          <a:p>
            <a:pPr>
              <a:lnSpc>
                <a:spcPct val="150000"/>
              </a:lnSpc>
            </a:pPr>
            <a:r>
              <a:rPr lang="zh-CN" altLang="en-US" sz="2000" smtClean="0"/>
              <a:t>按主索引顺序对文件进行顺序扫描是非常有效地，但是使用辅助索引进行顺序扫描是很费时的 </a:t>
            </a:r>
          </a:p>
          <a:p>
            <a:pPr lvl="1">
              <a:lnSpc>
                <a:spcPct val="150000"/>
              </a:lnSpc>
            </a:pPr>
            <a:r>
              <a:rPr lang="zh-CN" altLang="en-US" sz="1800" smtClean="0"/>
              <a:t>每读一条记录都可能从磁盘读取一个新的块</a:t>
            </a:r>
          </a:p>
          <a:p>
            <a:pPr lvl="1">
              <a:lnSpc>
                <a:spcPct val="150000"/>
              </a:lnSpc>
            </a:pPr>
            <a:r>
              <a:rPr lang="zh-CN" altLang="en-US" sz="1800" smtClean="0"/>
              <a:t>块读取一般需要 </a:t>
            </a:r>
            <a:r>
              <a:rPr lang="en-US" altLang="zh-CN" sz="1800" smtClean="0"/>
              <a:t>5 </a:t>
            </a:r>
            <a:r>
              <a:rPr lang="zh-CN" altLang="en-US" sz="1800" smtClean="0"/>
              <a:t>至 </a:t>
            </a:r>
            <a:r>
              <a:rPr lang="en-US" altLang="zh-CN" sz="1800" smtClean="0"/>
              <a:t>10 ms, </a:t>
            </a:r>
            <a:r>
              <a:rPr lang="zh-CN" altLang="en-US" sz="1800" smtClean="0"/>
              <a:t>于此相对的是，每一次内存访问大约只需 </a:t>
            </a:r>
            <a:r>
              <a:rPr lang="en-US" altLang="zh-CN" sz="1800" smtClean="0"/>
              <a:t>100 ns</a:t>
            </a:r>
            <a:endParaRPr lang="zh-CN" altLang="en-US" sz="2000" smtClean="0"/>
          </a:p>
        </p:txBody>
      </p:sp>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zh-CN" altLang="en-US" smtClean="0"/>
              <a:t>索引更新</a:t>
            </a:r>
            <a:r>
              <a:rPr lang="en-US" altLang="zh-CN" smtClean="0"/>
              <a:t>:  </a:t>
            </a:r>
            <a:r>
              <a:rPr lang="zh-CN" altLang="en-US" smtClean="0"/>
              <a:t>删除</a:t>
            </a:r>
          </a:p>
        </p:txBody>
      </p:sp>
      <p:sp>
        <p:nvSpPr>
          <p:cNvPr id="100355" name="Rectangle 3"/>
          <p:cNvSpPr>
            <a:spLocks noGrp="1" noChangeArrowheads="1"/>
          </p:cNvSpPr>
          <p:nvPr>
            <p:ph type="body" idx="1"/>
          </p:nvPr>
        </p:nvSpPr>
        <p:spPr>
          <a:xfrm>
            <a:off x="288925" y="3360738"/>
            <a:ext cx="7993063" cy="3275012"/>
          </a:xfrm>
        </p:spPr>
        <p:txBody>
          <a:bodyPr/>
          <a:lstStyle/>
          <a:p>
            <a:r>
              <a:rPr lang="zh-CN" altLang="en-US" sz="2400" smtClean="0"/>
              <a:t>单级索引项删除</a:t>
            </a:r>
            <a:endParaRPr lang="en-US" altLang="zh-CN" sz="2400" b="1" smtClean="0"/>
          </a:p>
          <a:p>
            <a:pPr lvl="1"/>
            <a:r>
              <a:rPr lang="zh-CN" altLang="en-US" sz="2000" smtClean="0"/>
              <a:t>稠密索引</a:t>
            </a:r>
            <a:endParaRPr lang="en-US" altLang="zh-CN" sz="2000" smtClean="0"/>
          </a:p>
          <a:p>
            <a:pPr lvl="2"/>
            <a:r>
              <a:rPr lang="zh-CN" altLang="en-US" sz="1600" smtClean="0"/>
              <a:t>搜索码的删除与文件记录的删除类似</a:t>
            </a:r>
          </a:p>
          <a:p>
            <a:pPr lvl="1"/>
            <a:r>
              <a:rPr lang="zh-CN" altLang="en-US" sz="2000" smtClean="0"/>
              <a:t>稀疏索引</a:t>
            </a:r>
            <a:endParaRPr lang="en-US" altLang="zh-CN" sz="2000" smtClean="0"/>
          </a:p>
          <a:p>
            <a:pPr lvl="2"/>
            <a:r>
              <a:rPr lang="zh-CN" altLang="en-US" sz="1800" smtClean="0"/>
              <a:t>对于对应某个搜索码值的索引项</a:t>
            </a:r>
            <a:r>
              <a:rPr lang="en-US" altLang="zh-CN" sz="1800" smtClean="0"/>
              <a:t>,</a:t>
            </a:r>
            <a:r>
              <a:rPr lang="zh-CN" altLang="en-US" sz="1800" smtClean="0"/>
              <a:t>它被删除是通过用下一个搜索码值替换该索引项来完成的</a:t>
            </a:r>
            <a:endParaRPr lang="en-US" altLang="zh-CN" sz="1800" smtClean="0"/>
          </a:p>
          <a:p>
            <a:pPr lvl="2"/>
            <a:r>
              <a:rPr lang="zh-CN" altLang="en-US" sz="1800" smtClean="0"/>
              <a:t>如果下一个搜索码值已经有一个索引项，此索引项被直接删除</a:t>
            </a:r>
          </a:p>
        </p:txBody>
      </p:sp>
      <p:pic>
        <p:nvPicPr>
          <p:cNvPr id="10035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863" y="1136650"/>
            <a:ext cx="6064250"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Rectangle 3"/>
          <p:cNvSpPr>
            <a:spLocks noChangeArrowheads="1"/>
          </p:cNvSpPr>
          <p:nvPr/>
        </p:nvSpPr>
        <p:spPr bwMode="auto">
          <a:xfrm>
            <a:off x="260350" y="1136650"/>
            <a:ext cx="2830513" cy="212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r>
              <a:rPr lang="zh-CN" altLang="en-US" sz="2400"/>
              <a:t>如果被删除的记录是具有某个搜索码值的唯一记录</a:t>
            </a:r>
            <a:r>
              <a:rPr lang="en-US" altLang="zh-CN" sz="2400"/>
              <a:t>, </a:t>
            </a:r>
            <a:r>
              <a:rPr lang="zh-CN" altLang="en-US" sz="2400"/>
              <a:t>那么这个搜索码值同时也被删除</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1026"/>
          <p:cNvSpPr>
            <a:spLocks noGrp="1" noChangeArrowheads="1"/>
          </p:cNvSpPr>
          <p:nvPr>
            <p:ph type="title"/>
          </p:nvPr>
        </p:nvSpPr>
        <p:spPr/>
        <p:txBody>
          <a:bodyPr/>
          <a:lstStyle/>
          <a:p>
            <a:pPr>
              <a:defRPr/>
            </a:pPr>
            <a:r>
              <a:rPr lang="zh-CN" altLang="zh-CN" smtClean="0"/>
              <a:t>物理存储介质</a:t>
            </a:r>
            <a:r>
              <a:rPr lang="en-US" smtClean="0">
                <a:ea typeface="+mj-ea"/>
              </a:rPr>
              <a:t> (</a:t>
            </a:r>
            <a:r>
              <a:rPr lang="zh-CN" altLang="en-US" smtClean="0">
                <a:ea typeface="+mj-ea"/>
              </a:rPr>
              <a:t>续</a:t>
            </a:r>
            <a:r>
              <a:rPr lang="en-US" smtClean="0">
                <a:ea typeface="+mj-ea"/>
              </a:rPr>
              <a:t>)</a:t>
            </a:r>
            <a:endParaRPr lang="en-US">
              <a:ea typeface="+mj-ea"/>
            </a:endParaRPr>
          </a:p>
        </p:txBody>
      </p:sp>
      <p:sp>
        <p:nvSpPr>
          <p:cNvPr id="13315" name="Rectangle 1027"/>
          <p:cNvSpPr>
            <a:spLocks noGrp="1" noChangeArrowheads="1"/>
          </p:cNvSpPr>
          <p:nvPr>
            <p:ph type="body" idx="1"/>
          </p:nvPr>
        </p:nvSpPr>
        <p:spPr>
          <a:xfrm>
            <a:off x="814388" y="1093788"/>
            <a:ext cx="7427912" cy="4875212"/>
          </a:xfrm>
        </p:spPr>
        <p:txBody>
          <a:bodyPr/>
          <a:lstStyle/>
          <a:p>
            <a:pPr>
              <a:lnSpc>
                <a:spcPct val="150000"/>
              </a:lnSpc>
            </a:pPr>
            <a:r>
              <a:rPr lang="zh-CN" altLang="en-US" sz="2400" b="1" smtClean="0">
                <a:solidFill>
                  <a:srgbClr val="000099"/>
                </a:solidFill>
              </a:rPr>
              <a:t>快闪存储器</a:t>
            </a:r>
            <a:r>
              <a:rPr lang="en-US" altLang="zh-CN" sz="2400" b="1" smtClean="0">
                <a:solidFill>
                  <a:srgbClr val="000099"/>
                </a:solidFill>
              </a:rPr>
              <a:t> (Flash memory)</a:t>
            </a:r>
            <a:endParaRPr lang="en-US" altLang="zh-CN" sz="2400" smtClean="0"/>
          </a:p>
          <a:p>
            <a:pPr lvl="1">
              <a:lnSpc>
                <a:spcPct val="150000"/>
              </a:lnSpc>
            </a:pPr>
            <a:r>
              <a:rPr lang="zh-CN" altLang="en-US" sz="1800" smtClean="0"/>
              <a:t>数据不会因电源故障而丢失</a:t>
            </a:r>
            <a:endParaRPr lang="en-US" altLang="zh-CN" sz="1800" smtClean="0"/>
          </a:p>
          <a:p>
            <a:pPr lvl="1">
              <a:lnSpc>
                <a:spcPct val="150000"/>
              </a:lnSpc>
            </a:pPr>
            <a:r>
              <a:rPr lang="zh-CN" altLang="en-US" sz="1800" smtClean="0"/>
              <a:t>数据写入一次后，不能直接覆盖，只能擦除和重新写入</a:t>
            </a:r>
            <a:endParaRPr lang="en-US" altLang="zh-CN" sz="1800" smtClean="0"/>
          </a:p>
          <a:p>
            <a:pPr lvl="2">
              <a:lnSpc>
                <a:spcPct val="150000"/>
              </a:lnSpc>
            </a:pPr>
            <a:r>
              <a:rPr lang="zh-CN" altLang="en-US" sz="1800" smtClean="0"/>
              <a:t>只能够支持有限次数</a:t>
            </a:r>
            <a:r>
              <a:rPr lang="en-US" altLang="zh-CN" sz="1800" smtClean="0"/>
              <a:t>(10K – 1M)</a:t>
            </a:r>
            <a:r>
              <a:rPr lang="zh-CN" altLang="en-US" sz="1800" smtClean="0"/>
              <a:t>的擦除</a:t>
            </a:r>
            <a:r>
              <a:rPr lang="en-US" altLang="zh-CN" sz="1800" smtClean="0"/>
              <a:t>/</a:t>
            </a:r>
            <a:r>
              <a:rPr lang="zh-CN" altLang="en-US" sz="1800" smtClean="0"/>
              <a:t>写入</a:t>
            </a:r>
            <a:endParaRPr lang="en-US" altLang="zh-CN" sz="1800" smtClean="0"/>
          </a:p>
          <a:p>
            <a:pPr lvl="2">
              <a:lnSpc>
                <a:spcPct val="150000"/>
              </a:lnSpc>
            </a:pPr>
            <a:r>
              <a:rPr lang="zh-CN" altLang="en-US" sz="1800" smtClean="0"/>
              <a:t>需一次性的擦除整个快闪存储器，然后才可以再写一次</a:t>
            </a:r>
            <a:endParaRPr lang="en-US" altLang="zh-CN" sz="1800" smtClean="0"/>
          </a:p>
          <a:p>
            <a:pPr lvl="1">
              <a:lnSpc>
                <a:spcPct val="150000"/>
              </a:lnSpc>
            </a:pPr>
            <a:r>
              <a:rPr lang="zh-CN" altLang="en-US" sz="1800" smtClean="0"/>
              <a:t>读的速度和主存一样快</a:t>
            </a:r>
            <a:endParaRPr lang="en-US" altLang="zh-CN" sz="1800" smtClean="0"/>
          </a:p>
          <a:p>
            <a:pPr lvl="1">
              <a:lnSpc>
                <a:spcPct val="150000"/>
              </a:lnSpc>
            </a:pPr>
            <a:r>
              <a:rPr lang="zh-CN" altLang="en-US" sz="1800" smtClean="0"/>
              <a:t>但是写的速度要慢一些</a:t>
            </a:r>
            <a:r>
              <a:rPr lang="en-US" altLang="zh-CN" sz="1800" smtClean="0"/>
              <a:t>(</a:t>
            </a:r>
            <a:r>
              <a:rPr lang="zh-CN" altLang="en-US" sz="1800" smtClean="0"/>
              <a:t>几毫秒</a:t>
            </a:r>
            <a:r>
              <a:rPr lang="en-US" altLang="zh-CN" sz="1800" smtClean="0"/>
              <a:t>),</a:t>
            </a:r>
            <a:r>
              <a:rPr lang="zh-CN" altLang="en-US" sz="1800" smtClean="0"/>
              <a:t>擦除更慢</a:t>
            </a:r>
            <a:endParaRPr lang="en-US" altLang="zh-CN" sz="1800" smtClean="0"/>
          </a:p>
          <a:p>
            <a:pPr lvl="1">
              <a:lnSpc>
                <a:spcPct val="150000"/>
              </a:lnSpc>
            </a:pPr>
            <a:r>
              <a:rPr lang="zh-CN" altLang="en-US" sz="1800" smtClean="0"/>
              <a:t>广泛应用于嵌入式设备，如数码相机、手机、</a:t>
            </a:r>
            <a:r>
              <a:rPr lang="en-US" altLang="zh-CN" sz="1800" smtClean="0"/>
              <a:t>USB</a:t>
            </a:r>
            <a:r>
              <a:rPr lang="zh-CN" altLang="en-US" sz="1800" smtClean="0"/>
              <a:t>盘</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zh-CN" altLang="en-US" smtClean="0"/>
              <a:t>索引更新</a:t>
            </a:r>
            <a:r>
              <a:rPr lang="en-US" altLang="zh-CN" smtClean="0"/>
              <a:t>:  </a:t>
            </a:r>
            <a:r>
              <a:rPr lang="zh-CN" altLang="en-US" smtClean="0"/>
              <a:t>插入</a:t>
            </a:r>
          </a:p>
        </p:txBody>
      </p:sp>
      <p:sp>
        <p:nvSpPr>
          <p:cNvPr id="102403" name="Rectangle 3"/>
          <p:cNvSpPr>
            <a:spLocks noGrp="1" noChangeArrowheads="1"/>
          </p:cNvSpPr>
          <p:nvPr>
            <p:ph type="body" idx="1"/>
          </p:nvPr>
        </p:nvSpPr>
        <p:spPr>
          <a:xfrm>
            <a:off x="814388" y="1093788"/>
            <a:ext cx="7661275" cy="5040312"/>
          </a:xfrm>
        </p:spPr>
        <p:txBody>
          <a:bodyPr/>
          <a:lstStyle/>
          <a:p>
            <a:r>
              <a:rPr lang="zh-CN" altLang="en-US" sz="2400" smtClean="0"/>
              <a:t>单级索引插入</a:t>
            </a:r>
            <a:r>
              <a:rPr lang="en-US" altLang="zh-CN" sz="2400" smtClean="0"/>
              <a:t>:</a:t>
            </a:r>
          </a:p>
          <a:p>
            <a:pPr lvl="1"/>
            <a:r>
              <a:rPr lang="zh-CN" altLang="en-US" sz="2000" smtClean="0"/>
              <a:t>用被插入记录的搜索码值进行一次检索</a:t>
            </a:r>
          </a:p>
          <a:p>
            <a:pPr lvl="1"/>
            <a:r>
              <a:rPr lang="zh-CN" altLang="en-US" sz="2000" smtClean="0"/>
              <a:t>稠密索引 </a:t>
            </a:r>
            <a:r>
              <a:rPr lang="en-US" altLang="zh-CN" sz="2000" smtClean="0"/>
              <a:t>– </a:t>
            </a:r>
            <a:r>
              <a:rPr lang="zh-CN" altLang="en-US" sz="2000" smtClean="0"/>
              <a:t>如果搜索码值没有出现在索引中，将其插入</a:t>
            </a:r>
          </a:p>
          <a:p>
            <a:pPr lvl="1"/>
            <a:r>
              <a:rPr lang="zh-CN" altLang="en-US" sz="2000" smtClean="0"/>
              <a:t>稀疏索引 </a:t>
            </a:r>
            <a:r>
              <a:rPr lang="en-US" altLang="zh-CN" sz="2000" smtClean="0"/>
              <a:t>– </a:t>
            </a:r>
            <a:r>
              <a:rPr lang="zh-CN" altLang="en-US" sz="2000" smtClean="0"/>
              <a:t>如果索引对文件中的每个块只存储一个索引项，除非创建了一个新的块，否则不对索引做任何改变  </a:t>
            </a:r>
          </a:p>
          <a:p>
            <a:pPr lvl="2"/>
            <a:r>
              <a:rPr lang="zh-CN" altLang="en-US" sz="1800" smtClean="0"/>
              <a:t>如果创建了一个新的块，出现在新块中的第一个搜索码值被插入到索引项中</a:t>
            </a:r>
          </a:p>
          <a:p>
            <a:r>
              <a:rPr lang="zh-CN" altLang="en-US" sz="2400" smtClean="0"/>
              <a:t>多级索引的插入和删除</a:t>
            </a:r>
            <a:r>
              <a:rPr lang="en-US" altLang="zh-CN" sz="2400" smtClean="0"/>
              <a:t>: </a:t>
            </a:r>
            <a:r>
              <a:rPr lang="zh-CN" altLang="en-US" sz="2400" smtClean="0"/>
              <a:t>算法是单级算法的简单扩展</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zh-CN" altLang="en-US" smtClean="0"/>
              <a:t>辅助索引</a:t>
            </a:r>
          </a:p>
        </p:txBody>
      </p:sp>
      <p:sp>
        <p:nvSpPr>
          <p:cNvPr id="104451" name="Rectangle 3"/>
          <p:cNvSpPr>
            <a:spLocks noGrp="1" noChangeArrowheads="1"/>
          </p:cNvSpPr>
          <p:nvPr>
            <p:ph type="body" idx="1"/>
          </p:nvPr>
        </p:nvSpPr>
        <p:spPr>
          <a:xfrm>
            <a:off x="814388" y="1093788"/>
            <a:ext cx="7464425" cy="4138612"/>
          </a:xfrm>
        </p:spPr>
        <p:txBody>
          <a:bodyPr/>
          <a:lstStyle/>
          <a:p>
            <a:r>
              <a:rPr lang="zh-CN" altLang="en-US" sz="2400" smtClean="0"/>
              <a:t>想要找到属性值在某个满足一定条件的域</a:t>
            </a:r>
            <a:r>
              <a:rPr lang="en-US" altLang="zh-CN" sz="2400" smtClean="0"/>
              <a:t>(</a:t>
            </a:r>
            <a:r>
              <a:rPr lang="zh-CN" altLang="en-US" sz="2400" smtClean="0"/>
              <a:t>不是主索引的搜索码域）内的所有记录 </a:t>
            </a:r>
            <a:endParaRPr lang="en-US" altLang="zh-CN" sz="2400" smtClean="0"/>
          </a:p>
          <a:p>
            <a:pPr lvl="1"/>
            <a:r>
              <a:rPr lang="zh-CN" altLang="en-US" sz="2000" smtClean="0"/>
              <a:t>例 </a:t>
            </a:r>
            <a:r>
              <a:rPr lang="en-US" altLang="zh-CN" sz="2000" smtClean="0"/>
              <a:t>1: </a:t>
            </a:r>
            <a:r>
              <a:rPr lang="zh-CN" altLang="en-US" sz="2000" smtClean="0"/>
              <a:t>在按 </a:t>
            </a:r>
            <a:r>
              <a:rPr lang="en-US" altLang="zh-CN" sz="2000" smtClean="0"/>
              <a:t>ID </a:t>
            </a:r>
            <a:r>
              <a:rPr lang="zh-CN" altLang="en-US" sz="2000" smtClean="0"/>
              <a:t>顺序存储的 </a:t>
            </a:r>
            <a:r>
              <a:rPr lang="en-US" altLang="zh-CN" sz="2000" smtClean="0"/>
              <a:t>instructor </a:t>
            </a:r>
            <a:r>
              <a:rPr lang="zh-CN" altLang="en-US" sz="2000" smtClean="0"/>
              <a:t>关系上 </a:t>
            </a:r>
            <a:r>
              <a:rPr lang="en-US" altLang="zh-CN" sz="2000" smtClean="0"/>
              <a:t>, </a:t>
            </a:r>
            <a:r>
              <a:rPr lang="zh-CN" altLang="en-US" sz="2000" smtClean="0"/>
              <a:t>我们可能想找到所有在一个具体部门工作的教师</a:t>
            </a:r>
          </a:p>
          <a:p>
            <a:pPr lvl="1"/>
            <a:r>
              <a:rPr lang="zh-CN" altLang="en-US" sz="2000" smtClean="0"/>
              <a:t>例 </a:t>
            </a:r>
            <a:r>
              <a:rPr lang="en-US" altLang="zh-CN" sz="2000" smtClean="0"/>
              <a:t>2: </a:t>
            </a:r>
            <a:r>
              <a:rPr lang="zh-CN" altLang="en-US" sz="2000" smtClean="0"/>
              <a:t>我们想找到薪水是某个具体值或具体范围的所有老师</a:t>
            </a:r>
            <a:endParaRPr lang="en-US" altLang="zh-CN" sz="2000" smtClean="0"/>
          </a:p>
          <a:p>
            <a:r>
              <a:rPr lang="zh-CN" altLang="en-US" sz="2400" smtClean="0"/>
              <a:t>我们可以使用一个对每个搜索码值都具有索引项的辅助索引</a:t>
            </a:r>
            <a:endParaRPr lang="en-US" altLang="zh-CN" sz="2400"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altLang="zh-CN" smtClean="0"/>
              <a:t>10.8  B+</a:t>
            </a:r>
            <a:r>
              <a:rPr lang="zh-CN" altLang="en-US" smtClean="0"/>
              <a:t>树索引文件</a:t>
            </a:r>
          </a:p>
        </p:txBody>
      </p:sp>
      <p:sp>
        <p:nvSpPr>
          <p:cNvPr id="106499" name="Rectangle 3"/>
          <p:cNvSpPr>
            <a:spLocks noGrp="1" noChangeArrowheads="1"/>
          </p:cNvSpPr>
          <p:nvPr>
            <p:ph type="body" idx="1"/>
          </p:nvPr>
        </p:nvSpPr>
        <p:spPr>
          <a:xfrm>
            <a:off x="814388" y="1663700"/>
            <a:ext cx="7581900" cy="4260850"/>
          </a:xfrm>
        </p:spPr>
        <p:txBody>
          <a:bodyPr/>
          <a:lstStyle/>
          <a:p>
            <a:pPr>
              <a:lnSpc>
                <a:spcPct val="90000"/>
              </a:lnSpc>
            </a:pPr>
            <a:r>
              <a:rPr lang="zh-CN" altLang="en-US" sz="2400" smtClean="0"/>
              <a:t>索引顺序文件的缺点</a:t>
            </a:r>
          </a:p>
          <a:p>
            <a:pPr lvl="1">
              <a:lnSpc>
                <a:spcPct val="90000"/>
              </a:lnSpc>
            </a:pPr>
            <a:r>
              <a:rPr lang="zh-CN" altLang="en-US" sz="2000" smtClean="0"/>
              <a:t>随着文件的增大，索引查找性能和数据顺序扫描性能都会下降，这是由于许多溢出块会被创建  </a:t>
            </a:r>
          </a:p>
          <a:p>
            <a:pPr lvl="1">
              <a:lnSpc>
                <a:spcPct val="90000"/>
              </a:lnSpc>
            </a:pPr>
            <a:r>
              <a:rPr lang="zh-CN" altLang="en-US" sz="2000" smtClean="0"/>
              <a:t>频繁重组整个文件是必须的</a:t>
            </a:r>
          </a:p>
          <a:p>
            <a:pPr>
              <a:lnSpc>
                <a:spcPct val="90000"/>
              </a:lnSpc>
            </a:pPr>
            <a:r>
              <a:rPr kumimoji="0" lang="en-US" altLang="zh-CN" sz="2400" smtClean="0"/>
              <a:t>B</a:t>
            </a:r>
            <a:r>
              <a:rPr kumimoji="0" lang="en-US" altLang="zh-CN" sz="2400" baseline="30000" smtClean="0"/>
              <a:t>+</a:t>
            </a:r>
            <a:r>
              <a:rPr lang="zh-CN" altLang="en-US" sz="2400" smtClean="0"/>
              <a:t>树索引文件的优点</a:t>
            </a:r>
            <a:endParaRPr lang="en-US" altLang="zh-CN" sz="2400" smtClean="0"/>
          </a:p>
          <a:p>
            <a:pPr lvl="1">
              <a:lnSpc>
                <a:spcPct val="90000"/>
              </a:lnSpc>
            </a:pPr>
            <a:r>
              <a:rPr lang="zh-CN" altLang="en-US" sz="2000" smtClean="0"/>
              <a:t>在数据插入和删除时，能够通过小的自动调整来保持平衡  </a:t>
            </a:r>
          </a:p>
          <a:p>
            <a:pPr lvl="1">
              <a:lnSpc>
                <a:spcPct val="90000"/>
              </a:lnSpc>
            </a:pPr>
            <a:r>
              <a:rPr lang="zh-CN" altLang="en-US" sz="2000" smtClean="0"/>
              <a:t>不需要重组文件来维持性能</a:t>
            </a:r>
          </a:p>
          <a:p>
            <a:pPr>
              <a:lnSpc>
                <a:spcPct val="90000"/>
              </a:lnSpc>
            </a:pPr>
            <a:r>
              <a:rPr lang="en-US" altLang="zh-CN" sz="2400" smtClean="0"/>
              <a:t>B</a:t>
            </a:r>
            <a:r>
              <a:rPr lang="en-US" altLang="zh-CN" sz="2400" baseline="30000" smtClean="0"/>
              <a:t>+</a:t>
            </a:r>
            <a:r>
              <a:rPr lang="zh-CN" altLang="en-US" sz="2400" smtClean="0"/>
              <a:t>树的缺点</a:t>
            </a:r>
            <a:endParaRPr lang="en-US" altLang="zh-CN" sz="2400" smtClean="0"/>
          </a:p>
          <a:p>
            <a:pPr lvl="1">
              <a:lnSpc>
                <a:spcPct val="90000"/>
              </a:lnSpc>
            </a:pPr>
            <a:r>
              <a:rPr lang="zh-CN" altLang="en-US" sz="2000" smtClean="0"/>
              <a:t>增加文件插入和删除的时间开销，同时会增加空间开销</a:t>
            </a:r>
            <a:endParaRPr lang="en-US" altLang="zh-CN" sz="2000" smtClean="0"/>
          </a:p>
          <a:p>
            <a:pPr>
              <a:lnSpc>
                <a:spcPct val="90000"/>
              </a:lnSpc>
            </a:pPr>
            <a:r>
              <a:rPr lang="en-US" altLang="zh-CN" sz="2400" smtClean="0"/>
              <a:t>B</a:t>
            </a:r>
            <a:r>
              <a:rPr lang="en-US" altLang="zh-CN" sz="2400" baseline="30000" smtClean="0"/>
              <a:t>+</a:t>
            </a:r>
            <a:r>
              <a:rPr lang="zh-CN" altLang="en-US" sz="2400" smtClean="0"/>
              <a:t>树利大于弊，被广泛应用</a:t>
            </a:r>
          </a:p>
        </p:txBody>
      </p:sp>
      <p:sp>
        <p:nvSpPr>
          <p:cNvPr id="106500" name="Text Box 4"/>
          <p:cNvSpPr txBox="1">
            <a:spLocks noChangeArrowheads="1"/>
          </p:cNvSpPr>
          <p:nvPr/>
        </p:nvSpPr>
        <p:spPr bwMode="auto">
          <a:xfrm>
            <a:off x="887413" y="1120775"/>
            <a:ext cx="5673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r>
              <a:rPr kumimoji="0" lang="en-US" altLang="zh-CN" sz="2400"/>
              <a:t>B</a:t>
            </a:r>
            <a:r>
              <a:rPr kumimoji="0" lang="en-US" altLang="zh-CN" sz="2400" baseline="30000"/>
              <a:t>+</a:t>
            </a:r>
            <a:r>
              <a:rPr kumimoji="0" lang="zh-CN" altLang="en-US" sz="2400"/>
              <a:t>树索引文件是索引顺序文件的一种替代</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noFill/>
        </p:spPr>
        <p:txBody>
          <a:bodyPr/>
          <a:lstStyle/>
          <a:p>
            <a:r>
              <a:rPr lang="en-US" altLang="zh-CN" smtClean="0">
                <a:latin typeface="宋体" panose="02010600030101010101" pitchFamily="2" charset="-122"/>
                <a:ea typeface="宋体" panose="02010600030101010101" pitchFamily="2" charset="-122"/>
              </a:rPr>
              <a:t>B</a:t>
            </a:r>
            <a:r>
              <a:rPr lang="en-US" altLang="zh-CN" baseline="30000" smtClean="0">
                <a:latin typeface="宋体" panose="02010600030101010101" pitchFamily="2" charset="-122"/>
                <a:ea typeface="宋体" panose="02010600030101010101" pitchFamily="2" charset="-122"/>
              </a:rPr>
              <a:t>+</a:t>
            </a:r>
            <a:r>
              <a:rPr lang="zh-CN" altLang="en-US" smtClean="0">
                <a:latin typeface="宋体" panose="02010600030101010101" pitchFamily="2" charset="-122"/>
                <a:ea typeface="宋体" panose="02010600030101010101" pitchFamily="2" charset="-122"/>
              </a:rPr>
              <a:t>树的例子</a:t>
            </a:r>
            <a:r>
              <a:rPr lang="zh-CN" altLang="en-US" smtClean="0"/>
              <a:t> </a:t>
            </a:r>
          </a:p>
        </p:txBody>
      </p:sp>
      <p:pic>
        <p:nvPicPr>
          <p:cNvPr id="10854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8" y="1176338"/>
            <a:ext cx="8891587"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2"/>
          <p:cNvSpPr>
            <a:spLocks noGrp="1" noChangeArrowheads="1"/>
          </p:cNvSpPr>
          <p:nvPr>
            <p:ph type="title"/>
          </p:nvPr>
        </p:nvSpPr>
        <p:spPr/>
        <p:txBody>
          <a:bodyPr/>
          <a:lstStyle/>
          <a:p>
            <a:pPr>
              <a:defRPr/>
            </a:pPr>
            <a:r>
              <a:rPr lang="en-US" altLang="zh-CN" smtClean="0">
                <a:effectLst>
                  <a:outerShdw blurRad="38100" dist="38100" dir="2700000" algn="tl">
                    <a:srgbClr val="C0C0C0"/>
                  </a:outerShdw>
                </a:effectLst>
                <a:latin typeface="宋体" charset="-122"/>
                <a:ea typeface="宋体" charset="-122"/>
              </a:rPr>
              <a:t>B</a:t>
            </a:r>
            <a:r>
              <a:rPr lang="en-US" altLang="zh-CN" baseline="30000" smtClean="0">
                <a:effectLst>
                  <a:outerShdw blurRad="38100" dist="38100" dir="2700000" algn="tl">
                    <a:srgbClr val="C0C0C0"/>
                  </a:outerShdw>
                </a:effectLst>
                <a:latin typeface="宋体" charset="-122"/>
                <a:ea typeface="宋体" charset="-122"/>
              </a:rPr>
              <a:t>+</a:t>
            </a:r>
            <a:r>
              <a:rPr lang="zh-CN" altLang="en-US" smtClean="0">
                <a:effectLst>
                  <a:outerShdw blurRad="38100" dist="38100" dir="2700000" algn="tl">
                    <a:srgbClr val="C0C0C0"/>
                  </a:outerShdw>
                </a:effectLst>
                <a:latin typeface="宋体" charset="-122"/>
                <a:ea typeface="宋体" charset="-122"/>
              </a:rPr>
              <a:t>树索引文件</a:t>
            </a:r>
            <a:r>
              <a:rPr lang="en-US" altLang="zh-CN" smtClean="0">
                <a:effectLst>
                  <a:outerShdw blurRad="38100" dist="38100" dir="2700000" algn="tl">
                    <a:srgbClr val="C0C0C0"/>
                  </a:outerShdw>
                </a:effectLst>
              </a:rPr>
              <a:t>(Cont.)</a:t>
            </a:r>
          </a:p>
        </p:txBody>
      </p:sp>
      <p:sp>
        <p:nvSpPr>
          <p:cNvPr id="109571" name="Rectangle 3"/>
          <p:cNvSpPr>
            <a:spLocks noGrp="1" noChangeArrowheads="1"/>
          </p:cNvSpPr>
          <p:nvPr>
            <p:ph type="body" idx="1"/>
          </p:nvPr>
        </p:nvSpPr>
        <p:spPr>
          <a:xfrm>
            <a:off x="814388" y="1757363"/>
            <a:ext cx="7604125" cy="4244975"/>
          </a:xfrm>
        </p:spPr>
        <p:txBody>
          <a:bodyPr/>
          <a:lstStyle/>
          <a:p>
            <a:pPr>
              <a:lnSpc>
                <a:spcPct val="90000"/>
              </a:lnSpc>
            </a:pPr>
            <a:r>
              <a:rPr lang="zh-CN" altLang="en-US" sz="2000" smtClean="0"/>
              <a:t>从根结点到叶结点的所有路径长度是一致的</a:t>
            </a:r>
          </a:p>
          <a:p>
            <a:pPr>
              <a:lnSpc>
                <a:spcPct val="90000"/>
              </a:lnSpc>
            </a:pPr>
            <a:r>
              <a:rPr lang="zh-CN" altLang="en-US" sz="2000" smtClean="0"/>
              <a:t>每一个非根且非叶结点有</a:t>
            </a:r>
            <a:r>
              <a:rPr lang="en-US" altLang="zh-CN" sz="2000" smtClean="0"/>
              <a:t> </a:t>
            </a:r>
            <a:r>
              <a:rPr lang="en-US" altLang="zh-CN" sz="2000" smtClean="0">
                <a:sym typeface="Symbol" panose="05050102010706020507" pitchFamily="18" charset="2"/>
              </a:rPr>
              <a:t></a:t>
            </a:r>
            <a:r>
              <a:rPr lang="en-US" altLang="zh-CN" sz="2000" i="1" smtClean="0"/>
              <a:t>n</a:t>
            </a:r>
            <a:r>
              <a:rPr lang="en-US" altLang="zh-CN" sz="2000" smtClean="0"/>
              <a:t>/2</a:t>
            </a:r>
            <a:r>
              <a:rPr lang="en-US" altLang="zh-CN" sz="2000" smtClean="0">
                <a:sym typeface="Symbol" panose="05050102010706020507" pitchFamily="18" charset="2"/>
              </a:rPr>
              <a:t></a:t>
            </a:r>
            <a:r>
              <a:rPr lang="en-US" altLang="zh-CN" sz="2000" smtClean="0"/>
              <a:t> </a:t>
            </a:r>
            <a:r>
              <a:rPr lang="zh-CN" altLang="en-US" sz="2000" smtClean="0"/>
              <a:t>到 </a:t>
            </a:r>
            <a:r>
              <a:rPr lang="en-US" altLang="zh-CN" sz="2000" i="1" smtClean="0"/>
              <a:t>n </a:t>
            </a:r>
            <a:r>
              <a:rPr lang="zh-CN" altLang="en-US" sz="2000" i="1" smtClean="0"/>
              <a:t>个孩子结点</a:t>
            </a:r>
            <a:endParaRPr lang="zh-CN" altLang="en-US" sz="2000" smtClean="0"/>
          </a:p>
          <a:p>
            <a:pPr>
              <a:lnSpc>
                <a:spcPct val="90000"/>
              </a:lnSpc>
            </a:pPr>
            <a:r>
              <a:rPr lang="zh-CN" altLang="en-US" sz="2000" smtClean="0"/>
              <a:t>一个叶结点有 </a:t>
            </a:r>
            <a:r>
              <a:rPr lang="en-US" altLang="zh-CN" sz="2000" smtClean="0">
                <a:sym typeface="Symbol" panose="05050102010706020507" pitchFamily="18" charset="2"/>
              </a:rPr>
              <a:t></a:t>
            </a:r>
            <a:r>
              <a:rPr lang="en-US" altLang="zh-CN" sz="2000" smtClean="0"/>
              <a:t>(</a:t>
            </a:r>
            <a:r>
              <a:rPr lang="en-US" altLang="zh-CN" sz="2000" i="1" smtClean="0"/>
              <a:t>n</a:t>
            </a:r>
            <a:r>
              <a:rPr lang="en-US" altLang="zh-CN" sz="2000" smtClean="0"/>
              <a:t>–1)/2</a:t>
            </a:r>
            <a:r>
              <a:rPr lang="en-US" altLang="zh-CN" sz="2000" smtClean="0">
                <a:sym typeface="Symbol" panose="05050102010706020507" pitchFamily="18" charset="2"/>
              </a:rPr>
              <a:t></a:t>
            </a:r>
            <a:r>
              <a:rPr lang="en-US" altLang="zh-CN" sz="2000" smtClean="0"/>
              <a:t> </a:t>
            </a:r>
            <a:r>
              <a:rPr lang="zh-CN" altLang="en-US" sz="2000" smtClean="0"/>
              <a:t>到 </a:t>
            </a:r>
            <a:r>
              <a:rPr lang="en-US" altLang="zh-CN" sz="2000" i="1" smtClean="0"/>
              <a:t>n</a:t>
            </a:r>
            <a:r>
              <a:rPr lang="en-US" altLang="zh-CN" sz="2000" smtClean="0"/>
              <a:t>–1 </a:t>
            </a:r>
            <a:r>
              <a:rPr lang="zh-CN" altLang="en-US" sz="2000" smtClean="0"/>
              <a:t>个值</a:t>
            </a:r>
          </a:p>
          <a:p>
            <a:pPr>
              <a:lnSpc>
                <a:spcPct val="90000"/>
              </a:lnSpc>
            </a:pPr>
            <a:r>
              <a:rPr lang="zh-CN" altLang="en-US" sz="2000" smtClean="0"/>
              <a:t>特殊例子</a:t>
            </a:r>
            <a:endParaRPr lang="en-US" altLang="zh-CN" sz="2400" smtClean="0"/>
          </a:p>
          <a:p>
            <a:pPr lvl="1">
              <a:lnSpc>
                <a:spcPct val="90000"/>
              </a:lnSpc>
            </a:pPr>
            <a:r>
              <a:rPr lang="zh-CN" altLang="en-US" sz="1800" smtClean="0"/>
              <a:t>如果根结点是非叶结点，它至少有两个孩子结点</a:t>
            </a:r>
          </a:p>
          <a:p>
            <a:pPr lvl="1">
              <a:lnSpc>
                <a:spcPct val="90000"/>
              </a:lnSpc>
            </a:pPr>
            <a:r>
              <a:rPr lang="zh-CN" altLang="en-US" sz="1800" smtClean="0"/>
              <a:t>如果根结点是一个叶结点</a:t>
            </a:r>
            <a:r>
              <a:rPr lang="en-US" altLang="zh-CN" sz="1800" smtClean="0"/>
              <a:t>(</a:t>
            </a:r>
            <a:r>
              <a:rPr lang="zh-CN" altLang="en-US" sz="1800" smtClean="0"/>
              <a:t>也就是说，树中没有其他结点</a:t>
            </a:r>
            <a:r>
              <a:rPr lang="en-US" altLang="zh-CN" sz="1800" smtClean="0"/>
              <a:t>)</a:t>
            </a:r>
            <a:r>
              <a:rPr lang="zh-CN" altLang="en-US" sz="1800" smtClean="0"/>
              <a:t>，它可以有 </a:t>
            </a:r>
            <a:r>
              <a:rPr lang="en-US" altLang="zh-CN" sz="1800" smtClean="0"/>
              <a:t>0 </a:t>
            </a:r>
            <a:r>
              <a:rPr lang="zh-CN" altLang="en-US" sz="1800" smtClean="0"/>
              <a:t>到 </a:t>
            </a:r>
            <a:r>
              <a:rPr lang="en-US" altLang="zh-CN" sz="1800" smtClean="0"/>
              <a:t>(</a:t>
            </a:r>
            <a:r>
              <a:rPr lang="en-US" altLang="zh-CN" sz="1800" i="1" smtClean="0"/>
              <a:t>n</a:t>
            </a:r>
            <a:r>
              <a:rPr lang="en-US" altLang="zh-CN" sz="1800" smtClean="0"/>
              <a:t>–1) </a:t>
            </a:r>
            <a:r>
              <a:rPr lang="zh-CN" altLang="en-US" sz="1800" smtClean="0"/>
              <a:t>个值</a:t>
            </a:r>
          </a:p>
        </p:txBody>
      </p:sp>
      <p:sp>
        <p:nvSpPr>
          <p:cNvPr id="109572" name="Text Box 4"/>
          <p:cNvSpPr txBox="1">
            <a:spLocks noChangeArrowheads="1"/>
          </p:cNvSpPr>
          <p:nvPr/>
        </p:nvSpPr>
        <p:spPr bwMode="auto">
          <a:xfrm>
            <a:off x="865188" y="1147763"/>
            <a:ext cx="4273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lang="en-US" altLang="zh-CN" sz="2400"/>
              <a:t>B+</a:t>
            </a:r>
            <a:r>
              <a:rPr lang="zh-CN" altLang="en-US" sz="2400"/>
              <a:t>树是满足以下条件的有根树</a:t>
            </a:r>
            <a:r>
              <a:rPr kumimoji="0" lang="en-US" altLang="zh-CN" sz="2000"/>
              <a:t>:</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p:cNvSpPr>
            <a:spLocks noGrp="1" noChangeArrowheads="1"/>
          </p:cNvSpPr>
          <p:nvPr>
            <p:ph type="title"/>
          </p:nvPr>
        </p:nvSpPr>
        <p:spPr/>
        <p:txBody>
          <a:bodyPr/>
          <a:lstStyle/>
          <a:p>
            <a:pPr>
              <a:defRPr/>
            </a:pPr>
            <a:r>
              <a:rPr lang="en-US" altLang="zh-CN" smtClean="0">
                <a:effectLst>
                  <a:outerShdw blurRad="38100" dist="38100" dir="2700000" algn="tl">
                    <a:srgbClr val="C0C0C0"/>
                  </a:outerShdw>
                </a:effectLst>
                <a:latin typeface="宋体" charset="-122"/>
                <a:ea typeface="宋体" charset="-122"/>
              </a:rPr>
              <a:t>B</a:t>
            </a:r>
            <a:r>
              <a:rPr lang="en-US" altLang="zh-CN" baseline="30000" smtClean="0">
                <a:effectLst>
                  <a:outerShdw blurRad="38100" dist="38100" dir="2700000" algn="tl">
                    <a:srgbClr val="C0C0C0"/>
                  </a:outerShdw>
                </a:effectLst>
                <a:latin typeface="宋体" charset="-122"/>
                <a:ea typeface="宋体" charset="-122"/>
              </a:rPr>
              <a:t>+</a:t>
            </a:r>
            <a:r>
              <a:rPr lang="zh-CN" altLang="en-US" smtClean="0">
                <a:effectLst>
                  <a:outerShdw blurRad="38100" dist="38100" dir="2700000" algn="tl">
                    <a:srgbClr val="C0C0C0"/>
                  </a:outerShdw>
                </a:effectLst>
                <a:latin typeface="宋体" charset="-122"/>
                <a:ea typeface="宋体" charset="-122"/>
              </a:rPr>
              <a:t>树结点结构</a:t>
            </a:r>
            <a:endParaRPr lang="en-US" altLang="zh-CN" smtClean="0">
              <a:effectLst>
                <a:outerShdw blurRad="38100" dist="38100" dir="2700000" algn="tl">
                  <a:srgbClr val="C0C0C0"/>
                </a:outerShdw>
              </a:effectLst>
              <a:latin typeface="宋体" charset="-122"/>
              <a:ea typeface="宋体" charset="-122"/>
            </a:endParaRPr>
          </a:p>
        </p:txBody>
      </p:sp>
      <p:sp>
        <p:nvSpPr>
          <p:cNvPr id="111619" name="Rectangle 3"/>
          <p:cNvSpPr>
            <a:spLocks noGrp="1" noChangeArrowheads="1"/>
          </p:cNvSpPr>
          <p:nvPr>
            <p:ph type="body" idx="1"/>
          </p:nvPr>
        </p:nvSpPr>
        <p:spPr>
          <a:xfrm>
            <a:off x="814388" y="1262063"/>
            <a:ext cx="7661275" cy="4735512"/>
          </a:xfrm>
        </p:spPr>
        <p:txBody>
          <a:bodyPr/>
          <a:lstStyle/>
          <a:p>
            <a:pPr>
              <a:lnSpc>
                <a:spcPct val="80000"/>
              </a:lnSpc>
              <a:tabLst>
                <a:tab pos="1655763" algn="l"/>
              </a:tabLst>
            </a:pPr>
            <a:r>
              <a:rPr lang="zh-CN" altLang="en-US" sz="2400" smtClean="0"/>
              <a:t>典型结点</a:t>
            </a:r>
            <a:br>
              <a:rPr lang="zh-CN" altLang="en-US" sz="2400" smtClean="0"/>
            </a:br>
            <a:r>
              <a:rPr lang="zh-CN" altLang="en-US" sz="2400" smtClean="0"/>
              <a:t/>
            </a:r>
            <a:br>
              <a:rPr lang="zh-CN" altLang="en-US" sz="2400" smtClean="0"/>
            </a:br>
            <a:r>
              <a:rPr lang="zh-CN" altLang="en-US" sz="2400" smtClean="0"/>
              <a:t/>
            </a:r>
            <a:br>
              <a:rPr lang="zh-CN" altLang="en-US" sz="2400" smtClean="0"/>
            </a:br>
            <a:endParaRPr lang="zh-CN" altLang="en-US" sz="2400" smtClean="0"/>
          </a:p>
          <a:p>
            <a:pPr lvl="1">
              <a:lnSpc>
                <a:spcPct val="80000"/>
              </a:lnSpc>
              <a:tabLst>
                <a:tab pos="1655763" algn="l"/>
              </a:tabLst>
            </a:pPr>
            <a:r>
              <a:rPr lang="en-US" altLang="zh-CN" sz="2000" smtClean="0"/>
              <a:t>K</a:t>
            </a:r>
            <a:r>
              <a:rPr lang="en-US" altLang="zh-CN" sz="2000" baseline="-25000" smtClean="0"/>
              <a:t>i</a:t>
            </a:r>
            <a:r>
              <a:rPr lang="en-US" altLang="zh-CN" sz="2000" smtClean="0"/>
              <a:t> </a:t>
            </a:r>
            <a:r>
              <a:rPr lang="zh-CN" altLang="en-US" sz="2000" smtClean="0"/>
              <a:t>是搜索码值 </a:t>
            </a:r>
          </a:p>
          <a:p>
            <a:pPr lvl="1">
              <a:lnSpc>
                <a:spcPct val="80000"/>
              </a:lnSpc>
              <a:tabLst>
                <a:tab pos="1655763" algn="l"/>
              </a:tabLst>
            </a:pPr>
            <a:r>
              <a:rPr lang="en-US" altLang="zh-CN" sz="2000" smtClean="0"/>
              <a:t>P</a:t>
            </a:r>
            <a:r>
              <a:rPr lang="en-US" altLang="zh-CN" sz="2000" baseline="-25000" smtClean="0"/>
              <a:t>i</a:t>
            </a:r>
            <a:r>
              <a:rPr lang="en-US" altLang="zh-CN" sz="2000" smtClean="0"/>
              <a:t> </a:t>
            </a:r>
            <a:r>
              <a:rPr lang="zh-CN" altLang="en-US" sz="2000" smtClean="0"/>
              <a:t>是指向孩子结点的指针</a:t>
            </a:r>
            <a:r>
              <a:rPr lang="en-US" altLang="zh-CN" sz="2000" smtClean="0"/>
              <a:t>(</a:t>
            </a:r>
            <a:r>
              <a:rPr lang="zh-CN" altLang="en-US" sz="2000" smtClean="0"/>
              <a:t>对于非叶结点</a:t>
            </a:r>
            <a:r>
              <a:rPr lang="en-US" altLang="zh-CN" sz="2000" smtClean="0"/>
              <a:t>)</a:t>
            </a:r>
            <a:r>
              <a:rPr lang="zh-CN" altLang="en-US" sz="2000" smtClean="0"/>
              <a:t>或者指向记录或记录桶的指针</a:t>
            </a:r>
            <a:r>
              <a:rPr lang="en-US" altLang="zh-CN" sz="2000" smtClean="0"/>
              <a:t>(</a:t>
            </a:r>
            <a:r>
              <a:rPr lang="zh-CN" altLang="en-US" sz="2000" smtClean="0"/>
              <a:t>对于叶子结点</a:t>
            </a:r>
            <a:r>
              <a:rPr lang="en-US" altLang="zh-CN" sz="2000" smtClean="0"/>
              <a:t>)</a:t>
            </a:r>
            <a:endParaRPr lang="zh-CN" altLang="en-US" sz="2000" smtClean="0"/>
          </a:p>
          <a:p>
            <a:pPr>
              <a:lnSpc>
                <a:spcPct val="80000"/>
              </a:lnSpc>
              <a:tabLst>
                <a:tab pos="1655763" algn="l"/>
              </a:tabLst>
            </a:pPr>
            <a:r>
              <a:rPr lang="zh-CN" altLang="en-US" sz="2400" smtClean="0"/>
              <a:t>结点中的搜索码是有序的 </a:t>
            </a:r>
          </a:p>
          <a:p>
            <a:pPr>
              <a:lnSpc>
                <a:spcPct val="80000"/>
              </a:lnSpc>
              <a:buFont typeface="Monotype Sorts" charset="2"/>
              <a:buNone/>
              <a:tabLst>
                <a:tab pos="1655763" algn="l"/>
              </a:tabLst>
            </a:pPr>
            <a:r>
              <a:rPr lang="en-US" altLang="zh-CN" sz="2400" smtClean="0"/>
              <a:t>		</a:t>
            </a:r>
            <a:r>
              <a:rPr lang="en-US" altLang="zh-CN" sz="2000" smtClean="0"/>
              <a:t> </a:t>
            </a:r>
            <a:r>
              <a:rPr lang="en-US" altLang="zh-CN" sz="2000" i="1" smtClean="0"/>
              <a:t>K</a:t>
            </a:r>
            <a:r>
              <a:rPr lang="en-US" altLang="zh-CN" sz="2000" baseline="-25000" smtClean="0"/>
              <a:t>1 </a:t>
            </a:r>
            <a:r>
              <a:rPr lang="en-US" altLang="zh-CN" sz="2000" smtClean="0">
                <a:sym typeface="Symbol" panose="05050102010706020507" pitchFamily="18" charset="2"/>
              </a:rPr>
              <a:t>&lt;</a:t>
            </a:r>
            <a:r>
              <a:rPr lang="en-US" altLang="zh-CN" sz="2000" smtClean="0"/>
              <a:t> </a:t>
            </a:r>
            <a:r>
              <a:rPr lang="en-US" altLang="zh-CN" sz="2000" i="1" smtClean="0"/>
              <a:t>K</a:t>
            </a:r>
            <a:r>
              <a:rPr lang="en-US" altLang="zh-CN" sz="2000" baseline="-25000" smtClean="0"/>
              <a:t>2 </a:t>
            </a:r>
            <a:r>
              <a:rPr lang="en-US" altLang="zh-CN" sz="2000" smtClean="0">
                <a:sym typeface="Symbol" panose="05050102010706020507" pitchFamily="18" charset="2"/>
              </a:rPr>
              <a:t>&lt;</a:t>
            </a:r>
            <a:r>
              <a:rPr lang="en-US" altLang="zh-CN" sz="2000" smtClean="0"/>
              <a:t> </a:t>
            </a:r>
            <a:r>
              <a:rPr lang="en-US" altLang="zh-CN" sz="2000" i="1" smtClean="0"/>
              <a:t>K</a:t>
            </a:r>
            <a:r>
              <a:rPr lang="en-US" altLang="zh-CN" sz="2000" baseline="-25000" smtClean="0"/>
              <a:t>3 </a:t>
            </a:r>
            <a:r>
              <a:rPr lang="en-US" altLang="zh-CN" sz="2000" smtClean="0">
                <a:sym typeface="Symbol" panose="05050102010706020507" pitchFamily="18" charset="2"/>
              </a:rPr>
              <a:t>&lt;</a:t>
            </a:r>
            <a:r>
              <a:rPr lang="en-US" altLang="zh-CN" sz="2000" smtClean="0"/>
              <a:t> </a:t>
            </a:r>
            <a:r>
              <a:rPr lang="en-US" altLang="zh-CN" sz="2000" i="1" smtClean="0"/>
              <a:t>. . .</a:t>
            </a:r>
            <a:r>
              <a:rPr lang="en-US" altLang="zh-CN" sz="2000" baseline="-25000" smtClean="0"/>
              <a:t> </a:t>
            </a:r>
            <a:r>
              <a:rPr lang="en-US" altLang="zh-CN" sz="2000" smtClean="0">
                <a:sym typeface="Symbol" panose="05050102010706020507" pitchFamily="18" charset="2"/>
              </a:rPr>
              <a:t>&lt;</a:t>
            </a:r>
            <a:r>
              <a:rPr lang="en-US" altLang="zh-CN" sz="2000" smtClean="0"/>
              <a:t> </a:t>
            </a:r>
            <a:r>
              <a:rPr lang="en-US" altLang="zh-CN" sz="2000" i="1" smtClean="0"/>
              <a:t>K</a:t>
            </a:r>
            <a:r>
              <a:rPr lang="en-US" altLang="zh-CN" sz="2000" i="1" baseline="-25000" smtClean="0"/>
              <a:t>n–</a:t>
            </a:r>
            <a:r>
              <a:rPr lang="en-US" altLang="zh-CN" sz="2000" baseline="-25000" smtClean="0"/>
              <a:t>1</a:t>
            </a:r>
          </a:p>
          <a:p>
            <a:pPr>
              <a:lnSpc>
                <a:spcPct val="80000"/>
              </a:lnSpc>
              <a:buFont typeface="Monotype Sorts" charset="2"/>
              <a:buNone/>
              <a:tabLst>
                <a:tab pos="1655763" algn="l"/>
              </a:tabLst>
            </a:pPr>
            <a:r>
              <a:rPr lang="en-US" altLang="zh-CN" sz="2000" baseline="-25000" smtClean="0"/>
              <a:t>        </a:t>
            </a:r>
            <a:r>
              <a:rPr lang="en-US" altLang="zh-CN" sz="2000" smtClean="0"/>
              <a:t>(</a:t>
            </a:r>
            <a:r>
              <a:rPr lang="zh-CN" altLang="en-US" sz="2000" smtClean="0"/>
              <a:t>假设目前没有重复的码值</a:t>
            </a:r>
            <a:r>
              <a:rPr lang="en-US" altLang="zh-CN" sz="2000" smtClean="0"/>
              <a:t>)</a:t>
            </a:r>
          </a:p>
          <a:p>
            <a:pPr>
              <a:lnSpc>
                <a:spcPct val="80000"/>
              </a:lnSpc>
              <a:buFont typeface="Monotype Sorts" charset="2"/>
              <a:buNone/>
              <a:tabLst>
                <a:tab pos="1655763" algn="l"/>
              </a:tabLst>
            </a:pPr>
            <a:endParaRPr lang="en-US" altLang="zh-CN" sz="2400" smtClean="0"/>
          </a:p>
          <a:p>
            <a:pPr>
              <a:lnSpc>
                <a:spcPct val="80000"/>
              </a:lnSpc>
              <a:buFont typeface="Monotype Sorts" charset="2"/>
              <a:buNone/>
              <a:tabLst>
                <a:tab pos="1655763" algn="l"/>
              </a:tabLst>
            </a:pPr>
            <a:endParaRPr lang="en-US" altLang="zh-CN" sz="2000" smtClean="0"/>
          </a:p>
          <a:p>
            <a:pPr>
              <a:lnSpc>
                <a:spcPct val="80000"/>
              </a:lnSpc>
              <a:buFont typeface="Monotype Sorts" charset="2"/>
              <a:buNone/>
              <a:tabLst>
                <a:tab pos="1655763" algn="l"/>
              </a:tabLst>
            </a:pPr>
            <a:endParaRPr lang="en-US" altLang="zh-CN" sz="2000" smtClean="0"/>
          </a:p>
        </p:txBody>
      </p:sp>
      <p:pic>
        <p:nvPicPr>
          <p:cNvPr id="11162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350" y="1843088"/>
            <a:ext cx="6840538"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2"/>
          <p:cNvSpPr>
            <a:spLocks noGrp="1" noChangeArrowheads="1"/>
          </p:cNvSpPr>
          <p:nvPr>
            <p:ph type="title"/>
          </p:nvPr>
        </p:nvSpPr>
        <p:spPr/>
        <p:txBody>
          <a:bodyPr/>
          <a:lstStyle/>
          <a:p>
            <a:pPr>
              <a:defRPr/>
            </a:pPr>
            <a:r>
              <a:rPr lang="en-US" altLang="zh-CN" smtClean="0">
                <a:effectLst>
                  <a:outerShdw blurRad="38100" dist="38100" dir="2700000" algn="tl">
                    <a:srgbClr val="C0C0C0"/>
                  </a:outerShdw>
                </a:effectLst>
                <a:latin typeface="宋体" charset="-122"/>
                <a:ea typeface="宋体" charset="-122"/>
              </a:rPr>
              <a:t>B</a:t>
            </a:r>
            <a:r>
              <a:rPr lang="en-US" altLang="zh-CN" baseline="30000" smtClean="0">
                <a:effectLst>
                  <a:outerShdw blurRad="38100" dist="38100" dir="2700000" algn="tl">
                    <a:srgbClr val="C0C0C0"/>
                  </a:outerShdw>
                </a:effectLst>
                <a:latin typeface="宋体" charset="-122"/>
                <a:ea typeface="宋体" charset="-122"/>
              </a:rPr>
              <a:t>+</a:t>
            </a:r>
            <a:r>
              <a:rPr lang="zh-CN" altLang="en-US" smtClean="0">
                <a:effectLst>
                  <a:outerShdw blurRad="38100" dist="38100" dir="2700000" algn="tl">
                    <a:srgbClr val="C0C0C0"/>
                  </a:outerShdw>
                </a:effectLst>
                <a:latin typeface="宋体" charset="-122"/>
                <a:ea typeface="宋体" charset="-122"/>
              </a:rPr>
              <a:t>树的叶子结点</a:t>
            </a:r>
          </a:p>
        </p:txBody>
      </p:sp>
      <p:sp>
        <p:nvSpPr>
          <p:cNvPr id="113667" name="Rectangle 3"/>
          <p:cNvSpPr>
            <a:spLocks noGrp="1" noChangeArrowheads="1"/>
          </p:cNvSpPr>
          <p:nvPr>
            <p:ph type="body" idx="1"/>
          </p:nvPr>
        </p:nvSpPr>
        <p:spPr>
          <a:xfrm>
            <a:off x="928688" y="1589088"/>
            <a:ext cx="7848600" cy="4876800"/>
          </a:xfrm>
        </p:spPr>
        <p:txBody>
          <a:bodyPr/>
          <a:lstStyle/>
          <a:p>
            <a:pPr lvl="1"/>
            <a:r>
              <a:rPr lang="zh-CN" altLang="en-US" sz="2000" smtClean="0"/>
              <a:t>指针 </a:t>
            </a:r>
            <a:r>
              <a:rPr lang="en-US" altLang="zh-CN" sz="2000" i="1" smtClean="0"/>
              <a:t>P</a:t>
            </a:r>
            <a:r>
              <a:rPr lang="en-US" altLang="zh-CN" sz="2000" i="1" baseline="-25000" smtClean="0"/>
              <a:t>i</a:t>
            </a:r>
            <a:r>
              <a:rPr lang="en-US" altLang="zh-CN" sz="2000" smtClean="0"/>
              <a:t> </a:t>
            </a:r>
            <a:r>
              <a:rPr lang="zh-CN" altLang="en-US" sz="2000" smtClean="0"/>
              <a:t>（ </a:t>
            </a:r>
            <a:r>
              <a:rPr lang="en-US" altLang="zh-CN" sz="2000" i="1" smtClean="0"/>
              <a:t>i</a:t>
            </a:r>
            <a:r>
              <a:rPr lang="en-US" altLang="zh-CN" sz="2000" smtClean="0"/>
              <a:t> = 1, 2, . . ., </a:t>
            </a:r>
            <a:r>
              <a:rPr lang="en-US" altLang="zh-CN" sz="2000" i="1" smtClean="0"/>
              <a:t>n–</a:t>
            </a:r>
            <a:r>
              <a:rPr lang="en-US" altLang="zh-CN" sz="2000" smtClean="0"/>
              <a:t>1</a:t>
            </a:r>
            <a:r>
              <a:rPr lang="zh-CN" altLang="en-US" sz="2000" smtClean="0"/>
              <a:t>）</a:t>
            </a:r>
            <a:r>
              <a:rPr lang="en-US" altLang="zh-CN" sz="2000" smtClean="0"/>
              <a:t> </a:t>
            </a:r>
            <a:r>
              <a:rPr lang="zh-CN" altLang="en-US" sz="2000" smtClean="0"/>
              <a:t>指向搜索码值为 </a:t>
            </a:r>
            <a:r>
              <a:rPr lang="en-US" altLang="zh-CN" sz="2000" i="1" smtClean="0"/>
              <a:t>K</a:t>
            </a:r>
            <a:r>
              <a:rPr lang="en-US" altLang="zh-CN" sz="2000" i="1" baseline="-25000" smtClean="0"/>
              <a:t>i </a:t>
            </a:r>
            <a:r>
              <a:rPr lang="zh-CN" altLang="en-US" sz="2000" smtClean="0"/>
              <a:t>的文件记录 </a:t>
            </a:r>
          </a:p>
          <a:p>
            <a:pPr lvl="1"/>
            <a:r>
              <a:rPr lang="zh-CN" altLang="en-US" sz="2000" smtClean="0"/>
              <a:t>如果 </a:t>
            </a:r>
            <a:r>
              <a:rPr lang="en-US" altLang="zh-CN" sz="2000" i="1" smtClean="0"/>
              <a:t>L</a:t>
            </a:r>
            <a:r>
              <a:rPr lang="en-US" altLang="zh-CN" sz="2000" i="1" baseline="-25000" smtClean="0"/>
              <a:t>i</a:t>
            </a:r>
            <a:r>
              <a:rPr lang="zh-CN" altLang="en-US" sz="2000" i="1" smtClean="0"/>
              <a:t>，</a:t>
            </a:r>
            <a:r>
              <a:rPr lang="en-US" altLang="zh-CN" sz="2000" i="1" smtClean="0"/>
              <a:t>L</a:t>
            </a:r>
            <a:r>
              <a:rPr lang="en-US" altLang="zh-CN" sz="2000" i="1" baseline="-25000" smtClean="0"/>
              <a:t>j</a:t>
            </a:r>
            <a:r>
              <a:rPr lang="en-US" altLang="zh-CN" sz="2000" smtClean="0"/>
              <a:t> </a:t>
            </a:r>
            <a:r>
              <a:rPr lang="zh-CN" altLang="en-US" sz="2000" smtClean="0"/>
              <a:t>是叶结点并且 </a:t>
            </a:r>
            <a:r>
              <a:rPr lang="en-US" altLang="zh-CN" sz="2000" i="1" smtClean="0"/>
              <a:t>i </a:t>
            </a:r>
            <a:r>
              <a:rPr lang="en-US" altLang="zh-CN" sz="2000" smtClean="0"/>
              <a:t>&lt; </a:t>
            </a:r>
            <a:r>
              <a:rPr lang="en-US" altLang="zh-CN" sz="2000" i="1" smtClean="0"/>
              <a:t>j</a:t>
            </a:r>
            <a:r>
              <a:rPr lang="zh-CN" altLang="en-US" sz="2000" i="1" smtClean="0"/>
              <a:t>， </a:t>
            </a:r>
            <a:r>
              <a:rPr lang="en-US" altLang="zh-CN" sz="2000" i="1" smtClean="0"/>
              <a:t>L</a:t>
            </a:r>
            <a:r>
              <a:rPr lang="en-US" altLang="zh-CN" sz="2000" i="1" baseline="-25000" smtClean="0"/>
              <a:t>i</a:t>
            </a:r>
            <a:r>
              <a:rPr lang="en-US" altLang="zh-CN" sz="2000" smtClean="0"/>
              <a:t> </a:t>
            </a:r>
            <a:r>
              <a:rPr lang="zh-CN" altLang="en-US" sz="2000" smtClean="0"/>
              <a:t>的搜索码值小于或等于 </a:t>
            </a:r>
            <a:r>
              <a:rPr lang="en-US" altLang="zh-CN" sz="2000" i="1" smtClean="0"/>
              <a:t>L</a:t>
            </a:r>
            <a:r>
              <a:rPr lang="en-US" altLang="zh-CN" sz="2000" i="1" baseline="-25000" smtClean="0"/>
              <a:t>j</a:t>
            </a:r>
            <a:r>
              <a:rPr lang="en-US" altLang="zh-CN" sz="2000" smtClean="0"/>
              <a:t> </a:t>
            </a:r>
            <a:r>
              <a:rPr lang="zh-CN" altLang="en-US" sz="2000" smtClean="0"/>
              <a:t>的搜索码值</a:t>
            </a:r>
          </a:p>
          <a:p>
            <a:pPr lvl="1"/>
            <a:r>
              <a:rPr lang="en-US" altLang="zh-CN" sz="2000" i="1" smtClean="0"/>
              <a:t>P</a:t>
            </a:r>
            <a:r>
              <a:rPr lang="en-US" altLang="zh-CN" sz="2000" i="1" baseline="-25000" smtClean="0"/>
              <a:t>n</a:t>
            </a:r>
            <a:r>
              <a:rPr lang="en-US" altLang="zh-CN" sz="2000" smtClean="0"/>
              <a:t> </a:t>
            </a:r>
            <a:r>
              <a:rPr lang="zh-CN" altLang="en-US" sz="2000" smtClean="0"/>
              <a:t>指向按搜索码排序的下一个叶结点</a:t>
            </a:r>
          </a:p>
        </p:txBody>
      </p:sp>
      <p:sp>
        <p:nvSpPr>
          <p:cNvPr id="113668" name="Text Box 4"/>
          <p:cNvSpPr txBox="1">
            <a:spLocks noChangeArrowheads="1"/>
          </p:cNvSpPr>
          <p:nvPr/>
        </p:nvSpPr>
        <p:spPr bwMode="auto">
          <a:xfrm>
            <a:off x="1254125" y="1089025"/>
            <a:ext cx="2032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2400"/>
              <a:t>叶结点的属性</a:t>
            </a:r>
            <a:endParaRPr kumimoji="0" lang="en-US" altLang="zh-CN" sz="2400"/>
          </a:p>
        </p:txBody>
      </p:sp>
      <p:grpSp>
        <p:nvGrpSpPr>
          <p:cNvPr id="113669" name="Group 7"/>
          <p:cNvGrpSpPr>
            <a:grpSpLocks/>
          </p:cNvGrpSpPr>
          <p:nvPr/>
        </p:nvGrpSpPr>
        <p:grpSpPr bwMode="auto">
          <a:xfrm>
            <a:off x="1206500" y="3371850"/>
            <a:ext cx="7505700" cy="3295650"/>
            <a:chOff x="961" y="2239"/>
            <a:chExt cx="4527" cy="1961"/>
          </a:xfrm>
        </p:grpSpPr>
        <p:pic>
          <p:nvPicPr>
            <p:cNvPr id="113670" name="Picture 8"/>
            <p:cNvPicPr>
              <a:picLocks noChangeAspect="1" noChangeArrowheads="1"/>
            </p:cNvPicPr>
            <p:nvPr/>
          </p:nvPicPr>
          <p:blipFill>
            <a:blip r:embed="rId3">
              <a:extLst>
                <a:ext uri="{28A0092B-C50C-407E-A947-70E740481C1C}">
                  <a14:useLocalDpi xmlns:a14="http://schemas.microsoft.com/office/drawing/2010/main" val="0"/>
                </a:ext>
              </a:extLst>
            </a:blip>
            <a:srcRect t="28848" b="9171"/>
            <a:stretch>
              <a:fillRect/>
            </a:stretch>
          </p:blipFill>
          <p:spPr bwMode="auto">
            <a:xfrm>
              <a:off x="961" y="2537"/>
              <a:ext cx="4521" cy="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71" name="Picture 8"/>
            <p:cNvPicPr>
              <a:picLocks noChangeAspect="1" noChangeArrowheads="1"/>
            </p:cNvPicPr>
            <p:nvPr/>
          </p:nvPicPr>
          <p:blipFill>
            <a:blip r:embed="rId3">
              <a:extLst>
                <a:ext uri="{28A0092B-C50C-407E-A947-70E740481C1C}">
                  <a14:useLocalDpi xmlns:a14="http://schemas.microsoft.com/office/drawing/2010/main" val="0"/>
                </a:ext>
              </a:extLst>
            </a:blip>
            <a:srcRect b="88744"/>
            <a:stretch>
              <a:fillRect/>
            </a:stretch>
          </p:blipFill>
          <p:spPr bwMode="auto">
            <a:xfrm>
              <a:off x="967" y="2239"/>
              <a:ext cx="452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pPr>
              <a:defRPr/>
            </a:pPr>
            <a:r>
              <a:rPr lang="en-US" altLang="zh-CN" smtClean="0">
                <a:effectLst>
                  <a:outerShdw blurRad="38100" dist="38100" dir="2700000" algn="tl">
                    <a:srgbClr val="C0C0C0"/>
                  </a:outerShdw>
                </a:effectLst>
                <a:latin typeface="宋体" charset="-122"/>
                <a:ea typeface="宋体" charset="-122"/>
              </a:rPr>
              <a:t>B</a:t>
            </a:r>
            <a:r>
              <a:rPr lang="en-US" altLang="zh-CN" baseline="30000" smtClean="0">
                <a:effectLst>
                  <a:outerShdw blurRad="38100" dist="38100" dir="2700000" algn="tl">
                    <a:srgbClr val="C0C0C0"/>
                  </a:outerShdw>
                </a:effectLst>
                <a:latin typeface="宋体" charset="-122"/>
                <a:ea typeface="宋体" charset="-122"/>
              </a:rPr>
              <a:t>+</a:t>
            </a:r>
            <a:r>
              <a:rPr lang="zh-CN" altLang="en-US" smtClean="0">
                <a:effectLst>
                  <a:outerShdw blurRad="38100" dist="38100" dir="2700000" algn="tl">
                    <a:srgbClr val="C0C0C0"/>
                  </a:outerShdw>
                </a:effectLst>
                <a:latin typeface="宋体" charset="-122"/>
                <a:ea typeface="宋体" charset="-122"/>
              </a:rPr>
              <a:t>树的非叶结点</a:t>
            </a:r>
            <a:endParaRPr lang="en-US" altLang="zh-CN" smtClean="0">
              <a:effectLst>
                <a:outerShdw blurRad="38100" dist="38100" dir="2700000" algn="tl">
                  <a:srgbClr val="C0C0C0"/>
                </a:outerShdw>
              </a:effectLst>
              <a:latin typeface="宋体" charset="-122"/>
              <a:ea typeface="宋体" charset="-122"/>
            </a:endParaRPr>
          </a:p>
        </p:txBody>
      </p:sp>
      <p:sp>
        <p:nvSpPr>
          <p:cNvPr id="115715" name="Rectangle 3"/>
          <p:cNvSpPr>
            <a:spLocks noGrp="1" noChangeArrowheads="1"/>
          </p:cNvSpPr>
          <p:nvPr>
            <p:ph type="body" idx="1"/>
          </p:nvPr>
        </p:nvSpPr>
        <p:spPr>
          <a:xfrm>
            <a:off x="812800" y="1582738"/>
            <a:ext cx="7661275" cy="4200525"/>
          </a:xfrm>
        </p:spPr>
        <p:txBody>
          <a:bodyPr/>
          <a:lstStyle/>
          <a:p>
            <a:r>
              <a:rPr lang="zh-CN" altLang="en-US" sz="2000" smtClean="0"/>
              <a:t>非叶结点形成叶结点上的一个多级稀疏索引，对于一个包含 </a:t>
            </a:r>
            <a:r>
              <a:rPr lang="en-US" altLang="zh-CN" sz="2000" smtClean="0"/>
              <a:t>m </a:t>
            </a:r>
            <a:r>
              <a:rPr lang="zh-CN" altLang="en-US" sz="2000" smtClean="0"/>
              <a:t>个指针的非叶结点</a:t>
            </a:r>
            <a:r>
              <a:rPr lang="en-US" altLang="zh-CN" sz="2000" smtClean="0"/>
              <a:t>:</a:t>
            </a:r>
          </a:p>
          <a:p>
            <a:pPr lvl="1"/>
            <a:r>
              <a:rPr lang="en-US" altLang="zh-CN" sz="1800" smtClean="0"/>
              <a:t>P</a:t>
            </a:r>
            <a:r>
              <a:rPr lang="en-US" altLang="zh-CN" sz="1800" baseline="-25000" smtClean="0"/>
              <a:t>1</a:t>
            </a:r>
            <a:r>
              <a:rPr lang="en-US" altLang="zh-CN" sz="1800" smtClean="0"/>
              <a:t> </a:t>
            </a:r>
            <a:r>
              <a:rPr lang="zh-CN" altLang="en-US" sz="1800" smtClean="0"/>
              <a:t>指针所指子树上的所有搜索码值小于 </a:t>
            </a:r>
            <a:r>
              <a:rPr lang="en-US" altLang="zh-CN" sz="1800" smtClean="0"/>
              <a:t>K</a:t>
            </a:r>
            <a:r>
              <a:rPr lang="en-US" altLang="zh-CN" sz="1800" baseline="-25000" smtClean="0"/>
              <a:t>1</a:t>
            </a:r>
            <a:r>
              <a:rPr lang="en-US" altLang="zh-CN" sz="1800" smtClean="0"/>
              <a:t> </a:t>
            </a:r>
          </a:p>
          <a:p>
            <a:pPr lvl="1"/>
            <a:r>
              <a:rPr lang="zh-CN" altLang="en-US" sz="1800" smtClean="0"/>
              <a:t>对 </a:t>
            </a:r>
            <a:r>
              <a:rPr lang="en-US" altLang="zh-CN" sz="1800" smtClean="0"/>
              <a:t>2 </a:t>
            </a:r>
            <a:r>
              <a:rPr lang="en-US" altLang="zh-CN" sz="1800" smtClean="0">
                <a:sym typeface="Symbol" panose="05050102010706020507" pitchFamily="18" charset="2"/>
              </a:rPr>
              <a:t> i  n – 1</a:t>
            </a:r>
            <a:r>
              <a:rPr lang="zh-CN" altLang="en-US" sz="1800" smtClean="0">
                <a:sym typeface="Symbol" panose="05050102010706020507" pitchFamily="18" charset="2"/>
              </a:rPr>
              <a:t>，</a:t>
            </a:r>
            <a:r>
              <a:rPr lang="en-US" altLang="zh-CN" sz="1800" smtClean="0">
                <a:sym typeface="Symbol" panose="05050102010706020507" pitchFamily="18" charset="2"/>
              </a:rPr>
              <a:t>P</a:t>
            </a:r>
            <a:r>
              <a:rPr lang="en-US" altLang="zh-CN" sz="1800" baseline="-25000" smtClean="0">
                <a:sym typeface="Symbol" panose="05050102010706020507" pitchFamily="18" charset="2"/>
              </a:rPr>
              <a:t>i</a:t>
            </a:r>
            <a:r>
              <a:rPr lang="en-US" altLang="zh-CN" sz="1800" smtClean="0">
                <a:sym typeface="Symbol" panose="05050102010706020507" pitchFamily="18" charset="2"/>
              </a:rPr>
              <a:t> </a:t>
            </a:r>
            <a:r>
              <a:rPr lang="zh-CN" altLang="en-US" sz="1800" smtClean="0"/>
              <a:t>指针所指子树上的所有搜索码值</a:t>
            </a:r>
            <a:r>
              <a:rPr lang="zh-CN" altLang="en-US" sz="1800" smtClean="0">
                <a:sym typeface="Symbol" panose="05050102010706020507" pitchFamily="18" charset="2"/>
              </a:rPr>
              <a:t>大于或等于 </a:t>
            </a:r>
            <a:r>
              <a:rPr lang="en-US" altLang="zh-CN" sz="1800" smtClean="0">
                <a:sym typeface="Symbol" panose="05050102010706020507" pitchFamily="18" charset="2"/>
              </a:rPr>
              <a:t>K</a:t>
            </a:r>
            <a:r>
              <a:rPr lang="en-US" altLang="zh-CN" sz="1800" baseline="-25000" smtClean="0">
                <a:sym typeface="Symbol" panose="05050102010706020507" pitchFamily="18" charset="2"/>
              </a:rPr>
              <a:t>i–1</a:t>
            </a:r>
            <a:r>
              <a:rPr lang="en-US" altLang="zh-CN" sz="1800" smtClean="0">
                <a:sym typeface="Symbol" panose="05050102010706020507" pitchFamily="18" charset="2"/>
              </a:rPr>
              <a:t> </a:t>
            </a:r>
            <a:r>
              <a:rPr lang="zh-CN" altLang="en-US" sz="1800" smtClean="0">
                <a:sym typeface="Symbol" panose="05050102010706020507" pitchFamily="18" charset="2"/>
              </a:rPr>
              <a:t>且小于 </a:t>
            </a:r>
            <a:r>
              <a:rPr lang="en-US" altLang="zh-CN" sz="1800" smtClean="0">
                <a:sym typeface="Symbol" panose="05050102010706020507" pitchFamily="18" charset="2"/>
              </a:rPr>
              <a:t>K</a:t>
            </a:r>
            <a:r>
              <a:rPr lang="en-US" altLang="zh-CN" sz="1800" baseline="-25000" smtClean="0">
                <a:sym typeface="Symbol" panose="05050102010706020507" pitchFamily="18" charset="2"/>
              </a:rPr>
              <a:t>i</a:t>
            </a:r>
            <a:r>
              <a:rPr lang="en-US" altLang="zh-CN" sz="1800" smtClean="0">
                <a:sym typeface="Symbol" panose="05050102010706020507" pitchFamily="18" charset="2"/>
              </a:rPr>
              <a:t> </a:t>
            </a:r>
          </a:p>
          <a:p>
            <a:pPr lvl="1"/>
            <a:r>
              <a:rPr lang="en-US" altLang="zh-CN" sz="1800" smtClean="0">
                <a:sym typeface="Symbol" panose="05050102010706020507" pitchFamily="18" charset="2"/>
              </a:rPr>
              <a:t>P</a:t>
            </a:r>
            <a:r>
              <a:rPr lang="en-US" altLang="zh-CN" sz="1800" baseline="-25000" smtClean="0">
                <a:sym typeface="Symbol" panose="05050102010706020507" pitchFamily="18" charset="2"/>
              </a:rPr>
              <a:t>n</a:t>
            </a:r>
            <a:r>
              <a:rPr lang="en-US" altLang="zh-CN" sz="1800" smtClean="0">
                <a:sym typeface="Symbol" panose="05050102010706020507" pitchFamily="18" charset="2"/>
              </a:rPr>
              <a:t> </a:t>
            </a:r>
            <a:r>
              <a:rPr lang="zh-CN" altLang="en-US" sz="1800" smtClean="0"/>
              <a:t>指针所指子树上的所有搜索码值</a:t>
            </a:r>
            <a:r>
              <a:rPr lang="zh-CN" altLang="en-US" sz="1800" smtClean="0">
                <a:sym typeface="Symbol" panose="05050102010706020507" pitchFamily="18" charset="2"/>
              </a:rPr>
              <a:t>大于或等于 </a:t>
            </a:r>
            <a:r>
              <a:rPr lang="en-US" altLang="zh-CN" sz="1800" smtClean="0">
                <a:sym typeface="Symbol" panose="05050102010706020507" pitchFamily="18" charset="2"/>
              </a:rPr>
              <a:t>k</a:t>
            </a:r>
            <a:r>
              <a:rPr lang="en-US" altLang="zh-CN" sz="1800" baseline="-25000" smtClean="0">
                <a:sym typeface="Symbol" panose="05050102010706020507" pitchFamily="18" charset="2"/>
              </a:rPr>
              <a:t>n–1</a:t>
            </a:r>
          </a:p>
        </p:txBody>
      </p:sp>
      <p:pic>
        <p:nvPicPr>
          <p:cNvPr id="11571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963" y="4208463"/>
            <a:ext cx="684053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p:cNvSpPr>
            <a:spLocks noGrp="1" noChangeArrowheads="1"/>
          </p:cNvSpPr>
          <p:nvPr>
            <p:ph type="title"/>
          </p:nvPr>
        </p:nvSpPr>
        <p:spPr/>
        <p:txBody>
          <a:bodyPr/>
          <a:lstStyle/>
          <a:p>
            <a:pPr>
              <a:defRPr/>
            </a:pPr>
            <a:r>
              <a:rPr lang="en-US" altLang="zh-CN" smtClean="0">
                <a:effectLst>
                  <a:outerShdw blurRad="38100" dist="38100" dir="2700000" algn="tl">
                    <a:srgbClr val="C0C0C0"/>
                  </a:outerShdw>
                </a:effectLst>
                <a:latin typeface="宋体" charset="-122"/>
                <a:ea typeface="宋体" charset="-122"/>
              </a:rPr>
              <a:t>B</a:t>
            </a:r>
            <a:r>
              <a:rPr lang="en-US" altLang="zh-CN" baseline="30000" smtClean="0">
                <a:effectLst>
                  <a:outerShdw blurRad="38100" dist="38100" dir="2700000" algn="tl">
                    <a:srgbClr val="C0C0C0"/>
                  </a:outerShdw>
                </a:effectLst>
                <a:latin typeface="宋体" charset="-122"/>
                <a:ea typeface="宋体" charset="-122"/>
              </a:rPr>
              <a:t>+</a:t>
            </a:r>
            <a:r>
              <a:rPr lang="zh-CN" altLang="en-US" smtClean="0">
                <a:effectLst>
                  <a:outerShdw blurRad="38100" dist="38100" dir="2700000" algn="tl">
                    <a:srgbClr val="C0C0C0"/>
                  </a:outerShdw>
                </a:effectLst>
                <a:latin typeface="宋体" charset="-122"/>
                <a:ea typeface="宋体" charset="-122"/>
              </a:rPr>
              <a:t>树的例子</a:t>
            </a:r>
          </a:p>
        </p:txBody>
      </p:sp>
      <p:sp>
        <p:nvSpPr>
          <p:cNvPr id="116739" name="Rectangle 3"/>
          <p:cNvSpPr>
            <a:spLocks noGrp="1" noChangeArrowheads="1"/>
          </p:cNvSpPr>
          <p:nvPr>
            <p:ph type="body" idx="1"/>
          </p:nvPr>
        </p:nvSpPr>
        <p:spPr>
          <a:xfrm>
            <a:off x="144463" y="3960813"/>
            <a:ext cx="8897937" cy="2035175"/>
          </a:xfrm>
        </p:spPr>
        <p:txBody>
          <a:bodyPr/>
          <a:lstStyle/>
          <a:p>
            <a:r>
              <a:rPr lang="zh-CN" altLang="en-US" sz="2000" smtClean="0"/>
              <a:t>叶结点必须包含 </a:t>
            </a:r>
            <a:r>
              <a:rPr lang="en-US" altLang="zh-CN" sz="2000" smtClean="0"/>
              <a:t>3 </a:t>
            </a:r>
            <a:r>
              <a:rPr lang="zh-CN" altLang="en-US" sz="2000" smtClean="0"/>
              <a:t>到 </a:t>
            </a:r>
            <a:r>
              <a:rPr lang="en-US" altLang="zh-CN" sz="2000" smtClean="0"/>
              <a:t>5 </a:t>
            </a:r>
            <a:r>
              <a:rPr lang="zh-CN" altLang="en-US" sz="2000" smtClean="0"/>
              <a:t>个值 </a:t>
            </a:r>
            <a:r>
              <a:rPr lang="en-US" altLang="zh-CN" sz="2000" smtClean="0"/>
              <a:t>(</a:t>
            </a:r>
            <a:r>
              <a:rPr lang="en-US" altLang="zh-CN" sz="2000" smtClean="0">
                <a:sym typeface="Symbol" panose="05050102010706020507" pitchFamily="18" charset="2"/>
              </a:rPr>
              <a:t>(</a:t>
            </a:r>
            <a:r>
              <a:rPr lang="en-US" altLang="zh-CN" sz="2000" i="1" smtClean="0">
                <a:sym typeface="Symbol" panose="05050102010706020507" pitchFamily="18" charset="2"/>
              </a:rPr>
              <a:t>n</a:t>
            </a:r>
            <a:r>
              <a:rPr lang="en-US" altLang="zh-CN" sz="2000" smtClean="0">
                <a:sym typeface="Symbol" panose="05050102010706020507" pitchFamily="18" charset="2"/>
              </a:rPr>
              <a:t>–1)/2 </a:t>
            </a:r>
            <a:r>
              <a:rPr lang="zh-CN" altLang="en-US" sz="2000" smtClean="0">
                <a:sym typeface="Symbol" panose="05050102010706020507" pitchFamily="18" charset="2"/>
              </a:rPr>
              <a:t>到 </a:t>
            </a:r>
            <a:r>
              <a:rPr lang="en-US" altLang="zh-CN" sz="2000" i="1" smtClean="0">
                <a:sym typeface="Symbol" panose="05050102010706020507" pitchFamily="18" charset="2"/>
              </a:rPr>
              <a:t>n </a:t>
            </a:r>
            <a:r>
              <a:rPr lang="en-US" altLang="zh-CN" sz="2000" smtClean="0">
                <a:sym typeface="Symbol" panose="05050102010706020507" pitchFamily="18" charset="2"/>
              </a:rPr>
              <a:t>–1</a:t>
            </a:r>
            <a:r>
              <a:rPr lang="zh-CN" altLang="en-US" sz="2000" smtClean="0">
                <a:sym typeface="Symbol" panose="05050102010706020507" pitchFamily="18" charset="2"/>
              </a:rPr>
              <a:t>， </a:t>
            </a:r>
            <a:r>
              <a:rPr lang="en-US" altLang="zh-CN" sz="2000" i="1" smtClean="0">
                <a:sym typeface="Symbol" panose="05050102010706020507" pitchFamily="18" charset="2"/>
              </a:rPr>
              <a:t>n</a:t>
            </a:r>
            <a:r>
              <a:rPr lang="en-US" altLang="zh-CN" sz="2000" smtClean="0">
                <a:sym typeface="Symbol" panose="05050102010706020507" pitchFamily="18" charset="2"/>
              </a:rPr>
              <a:t> = 6)</a:t>
            </a:r>
            <a:endParaRPr lang="zh-CN" altLang="en-US" sz="2000" smtClean="0">
              <a:sym typeface="Symbol" panose="05050102010706020507" pitchFamily="18" charset="2"/>
            </a:endParaRPr>
          </a:p>
          <a:p>
            <a:r>
              <a:rPr lang="zh-CN" altLang="en-US" sz="2000" smtClean="0">
                <a:sym typeface="Symbol" panose="05050102010706020507" pitchFamily="18" charset="2"/>
              </a:rPr>
              <a:t>根结点以外的非叶结点必须有 </a:t>
            </a:r>
            <a:r>
              <a:rPr lang="en-US" altLang="zh-CN" sz="2000" smtClean="0">
                <a:sym typeface="Symbol" panose="05050102010706020507" pitchFamily="18" charset="2"/>
              </a:rPr>
              <a:t>3 </a:t>
            </a:r>
            <a:r>
              <a:rPr lang="zh-CN" altLang="en-US" sz="2000" smtClean="0">
                <a:sym typeface="Symbol" panose="05050102010706020507" pitchFamily="18" charset="2"/>
              </a:rPr>
              <a:t>到 </a:t>
            </a:r>
            <a:r>
              <a:rPr lang="en-US" altLang="zh-CN" sz="2000" smtClean="0">
                <a:sym typeface="Symbol" panose="05050102010706020507" pitchFamily="18" charset="2"/>
              </a:rPr>
              <a:t>6 </a:t>
            </a:r>
            <a:r>
              <a:rPr lang="zh-CN" altLang="en-US" sz="2000" smtClean="0">
                <a:sym typeface="Symbol" panose="05050102010706020507" pitchFamily="18" charset="2"/>
              </a:rPr>
              <a:t>个孩子结点 </a:t>
            </a:r>
            <a:r>
              <a:rPr lang="en-US" altLang="zh-CN" sz="2000" smtClean="0"/>
              <a:t>(</a:t>
            </a:r>
            <a:r>
              <a:rPr lang="en-US" altLang="zh-CN" sz="2000" smtClean="0">
                <a:sym typeface="Symbol" panose="05050102010706020507" pitchFamily="18" charset="2"/>
              </a:rPr>
              <a:t>(</a:t>
            </a:r>
            <a:r>
              <a:rPr lang="en-US" altLang="zh-CN" sz="2000" i="1" smtClean="0">
                <a:sym typeface="Symbol" panose="05050102010706020507" pitchFamily="18" charset="2"/>
              </a:rPr>
              <a:t>n</a:t>
            </a:r>
            <a:r>
              <a:rPr lang="en-US" altLang="zh-CN" sz="2000" smtClean="0">
                <a:sym typeface="Symbol" panose="05050102010706020507" pitchFamily="18" charset="2"/>
              </a:rPr>
              <a:t>/2 </a:t>
            </a:r>
            <a:r>
              <a:rPr lang="zh-CN" altLang="en-US" sz="2000" smtClean="0">
                <a:sym typeface="Symbol" panose="05050102010706020507" pitchFamily="18" charset="2"/>
              </a:rPr>
              <a:t>到 </a:t>
            </a:r>
            <a:r>
              <a:rPr lang="en-US" altLang="zh-CN" sz="2000" i="1" smtClean="0">
                <a:sym typeface="Symbol" panose="05050102010706020507" pitchFamily="18" charset="2"/>
              </a:rPr>
              <a:t>n </a:t>
            </a:r>
            <a:r>
              <a:rPr lang="zh-CN" altLang="en-US" sz="2000" smtClean="0">
                <a:sym typeface="Symbol" panose="05050102010706020507" pitchFamily="18" charset="2"/>
              </a:rPr>
              <a:t>， </a:t>
            </a:r>
            <a:r>
              <a:rPr lang="en-US" altLang="zh-CN" sz="2000" i="1" smtClean="0">
                <a:sym typeface="Symbol" panose="05050102010706020507" pitchFamily="18" charset="2"/>
              </a:rPr>
              <a:t>n</a:t>
            </a:r>
            <a:r>
              <a:rPr lang="en-US" altLang="zh-CN" sz="2000" smtClean="0">
                <a:sym typeface="Symbol" panose="05050102010706020507" pitchFamily="18" charset="2"/>
              </a:rPr>
              <a:t> =6)</a:t>
            </a:r>
            <a:endParaRPr lang="zh-CN" altLang="en-US" sz="2000" smtClean="0">
              <a:sym typeface="Symbol" panose="05050102010706020507" pitchFamily="18" charset="2"/>
            </a:endParaRPr>
          </a:p>
          <a:p>
            <a:r>
              <a:rPr lang="zh-CN" altLang="en-US" sz="2000" smtClean="0">
                <a:sym typeface="Symbol" panose="05050102010706020507" pitchFamily="18" charset="2"/>
              </a:rPr>
              <a:t>根结点最少必须有 </a:t>
            </a:r>
            <a:r>
              <a:rPr lang="en-US" altLang="zh-CN" sz="2000" smtClean="0">
                <a:sym typeface="Symbol" panose="05050102010706020507" pitchFamily="18" charset="2"/>
              </a:rPr>
              <a:t>2 </a:t>
            </a:r>
            <a:r>
              <a:rPr lang="zh-CN" altLang="en-US" sz="2000" smtClean="0">
                <a:sym typeface="Symbol" panose="05050102010706020507" pitchFamily="18" charset="2"/>
              </a:rPr>
              <a:t>个孩子结点</a:t>
            </a:r>
          </a:p>
        </p:txBody>
      </p:sp>
      <p:sp>
        <p:nvSpPr>
          <p:cNvPr id="116740" name="Text Box 4"/>
          <p:cNvSpPr txBox="1">
            <a:spLocks noChangeArrowheads="1"/>
          </p:cNvSpPr>
          <p:nvPr/>
        </p:nvSpPr>
        <p:spPr bwMode="auto">
          <a:xfrm>
            <a:off x="2857500" y="3379788"/>
            <a:ext cx="30146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en-US" altLang="zh-CN" sz="1600" i="1">
                <a:latin typeface="Helvetica" panose="020B0604020202020204" pitchFamily="34" charset="0"/>
              </a:rPr>
              <a:t>instructor </a:t>
            </a:r>
            <a:r>
              <a:rPr kumimoji="0" lang="zh-CN" altLang="en-US" sz="1600">
                <a:latin typeface="Helvetica" panose="020B0604020202020204" pitchFamily="34" charset="0"/>
              </a:rPr>
              <a:t>文件上的</a:t>
            </a:r>
            <a:r>
              <a:rPr kumimoji="0" lang="en-US" altLang="zh-CN" sz="1600">
                <a:latin typeface="Helvetica" panose="020B0604020202020204" pitchFamily="34" charset="0"/>
              </a:rPr>
              <a:t>B+</a:t>
            </a:r>
            <a:r>
              <a:rPr kumimoji="0" lang="zh-CN" altLang="en-US" sz="1600">
                <a:latin typeface="Helvetica" panose="020B0604020202020204" pitchFamily="34" charset="0"/>
              </a:rPr>
              <a:t>树</a:t>
            </a:r>
            <a:r>
              <a:rPr kumimoji="0" lang="en-US" altLang="zh-CN" sz="1800">
                <a:latin typeface="Helvetica" panose="020B0604020202020204" pitchFamily="34" charset="0"/>
                <a:ea typeface="ＭＳ Ｐゴシック" panose="020B0600070205080204" pitchFamily="34" charset="-128"/>
              </a:rPr>
              <a:t>(</a:t>
            </a:r>
            <a:r>
              <a:rPr kumimoji="0" lang="en-US" altLang="zh-CN" sz="1800" i="1">
                <a:latin typeface="Helvetica" panose="020B0604020202020204" pitchFamily="34" charset="0"/>
                <a:ea typeface="ＭＳ Ｐゴシック" panose="020B0600070205080204" pitchFamily="34" charset="-128"/>
              </a:rPr>
              <a:t>n</a:t>
            </a:r>
            <a:r>
              <a:rPr kumimoji="0" lang="en-US" altLang="zh-CN" sz="1800">
                <a:latin typeface="Helvetica" panose="020B0604020202020204" pitchFamily="34" charset="0"/>
                <a:ea typeface="ＭＳ Ｐゴシック" panose="020B0600070205080204" pitchFamily="34" charset="-128"/>
              </a:rPr>
              <a:t> = 6)</a:t>
            </a:r>
          </a:p>
        </p:txBody>
      </p:sp>
      <p:pic>
        <p:nvPicPr>
          <p:cNvPr id="11674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6550"/>
            <a:ext cx="9042400" cy="155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p:cNvSpPr>
            <a:spLocks noGrp="1" noChangeArrowheads="1"/>
          </p:cNvSpPr>
          <p:nvPr>
            <p:ph type="title"/>
          </p:nvPr>
        </p:nvSpPr>
        <p:spPr/>
        <p:txBody>
          <a:bodyPr/>
          <a:lstStyle/>
          <a:p>
            <a:pPr>
              <a:defRPr/>
            </a:pPr>
            <a:r>
              <a:rPr lang="zh-CN" altLang="en-US" smtClean="0">
                <a:effectLst>
                  <a:outerShdw blurRad="38100" dist="38100" dir="2700000" algn="tl">
                    <a:srgbClr val="C0C0C0"/>
                  </a:outerShdw>
                </a:effectLst>
                <a:latin typeface="宋体" charset="-122"/>
                <a:ea typeface="宋体" charset="-122"/>
              </a:rPr>
              <a:t>观察</a:t>
            </a:r>
            <a:r>
              <a:rPr lang="en-US" altLang="zh-CN" smtClean="0">
                <a:effectLst>
                  <a:outerShdw blurRad="38100" dist="38100" dir="2700000" algn="tl">
                    <a:srgbClr val="C0C0C0"/>
                  </a:outerShdw>
                </a:effectLst>
                <a:latin typeface="宋体" charset="-122"/>
                <a:ea typeface="宋体" charset="-122"/>
              </a:rPr>
              <a:t>B</a:t>
            </a:r>
            <a:r>
              <a:rPr lang="en-US" altLang="zh-CN" baseline="30000" smtClean="0">
                <a:effectLst>
                  <a:outerShdw blurRad="38100" dist="38100" dir="2700000" algn="tl">
                    <a:srgbClr val="C0C0C0"/>
                  </a:outerShdw>
                </a:effectLst>
                <a:latin typeface="宋体" charset="-122"/>
                <a:ea typeface="宋体" charset="-122"/>
              </a:rPr>
              <a:t>+</a:t>
            </a:r>
            <a:r>
              <a:rPr lang="zh-CN" altLang="en-US" smtClean="0">
                <a:effectLst>
                  <a:outerShdw blurRad="38100" dist="38100" dir="2700000" algn="tl">
                    <a:srgbClr val="C0C0C0"/>
                  </a:outerShdw>
                </a:effectLst>
                <a:latin typeface="宋体" charset="-122"/>
                <a:ea typeface="宋体" charset="-122"/>
              </a:rPr>
              <a:t>树</a:t>
            </a:r>
          </a:p>
        </p:txBody>
      </p:sp>
      <p:sp>
        <p:nvSpPr>
          <p:cNvPr id="118787" name="Rectangle 3"/>
          <p:cNvSpPr>
            <a:spLocks noGrp="1" noChangeArrowheads="1"/>
          </p:cNvSpPr>
          <p:nvPr>
            <p:ph type="body" idx="1"/>
          </p:nvPr>
        </p:nvSpPr>
        <p:spPr>
          <a:xfrm>
            <a:off x="550863" y="1146175"/>
            <a:ext cx="8288337" cy="5040313"/>
          </a:xfrm>
        </p:spPr>
        <p:txBody>
          <a:bodyPr/>
          <a:lstStyle/>
          <a:p>
            <a:pPr>
              <a:lnSpc>
                <a:spcPct val="150000"/>
              </a:lnSpc>
            </a:pPr>
            <a:r>
              <a:rPr lang="zh-CN" altLang="en-US" sz="2000" smtClean="0"/>
              <a:t>由于结点间通过指针进行连接，逻辑上邻近的块在物理上不一定邻近</a:t>
            </a:r>
          </a:p>
          <a:p>
            <a:pPr>
              <a:lnSpc>
                <a:spcPct val="150000"/>
              </a:lnSpc>
            </a:pPr>
            <a:r>
              <a:rPr lang="en-US" altLang="zh-CN" sz="2000" smtClean="0"/>
              <a:t>B</a:t>
            </a:r>
            <a:r>
              <a:rPr lang="en-US" altLang="zh-CN" sz="2000" baseline="30000" smtClean="0"/>
              <a:t>+</a:t>
            </a:r>
            <a:r>
              <a:rPr lang="zh-CN" altLang="en-US" sz="2000" smtClean="0"/>
              <a:t>树的一层非叶结点形成一级稀疏索引</a:t>
            </a:r>
          </a:p>
          <a:p>
            <a:pPr>
              <a:lnSpc>
                <a:spcPct val="150000"/>
              </a:lnSpc>
            </a:pPr>
            <a:r>
              <a:rPr lang="en-US" altLang="zh-CN" sz="2000" smtClean="0"/>
              <a:t>B</a:t>
            </a:r>
            <a:r>
              <a:rPr lang="en-US" altLang="zh-CN" sz="2000" baseline="30000" smtClean="0"/>
              <a:t>+</a:t>
            </a:r>
            <a:r>
              <a:rPr lang="zh-CN" altLang="en-US" sz="2000" smtClean="0"/>
              <a:t>树每层的数值的个数有如下特点：</a:t>
            </a:r>
            <a:endParaRPr lang="en-US" altLang="zh-CN" sz="2000" smtClean="0"/>
          </a:p>
          <a:p>
            <a:pPr lvl="1">
              <a:lnSpc>
                <a:spcPct val="150000"/>
              </a:lnSpc>
            </a:pPr>
            <a:r>
              <a:rPr lang="zh-CN" altLang="en-US" sz="2000" smtClean="0"/>
              <a:t>根结点下面的一层结点至少有 </a:t>
            </a:r>
            <a:r>
              <a:rPr lang="en-US" altLang="zh-CN" sz="2000" smtClean="0"/>
              <a:t>2* </a:t>
            </a:r>
            <a:r>
              <a:rPr lang="en-US" altLang="zh-CN" sz="2000" smtClean="0">
                <a:sym typeface="Symbol" panose="05050102010706020507" pitchFamily="18" charset="2"/>
              </a:rPr>
              <a:t></a:t>
            </a:r>
            <a:r>
              <a:rPr lang="en-US" altLang="zh-CN" sz="2000" smtClean="0"/>
              <a:t>n/2</a:t>
            </a:r>
            <a:r>
              <a:rPr lang="en-US" altLang="zh-CN" sz="2000" smtClean="0">
                <a:sym typeface="Symbol" panose="05050102010706020507" pitchFamily="18" charset="2"/>
              </a:rPr>
              <a:t> </a:t>
            </a:r>
            <a:r>
              <a:rPr lang="zh-CN" altLang="en-US" sz="2000" smtClean="0"/>
              <a:t>个值</a:t>
            </a:r>
          </a:p>
          <a:p>
            <a:pPr lvl="1">
              <a:lnSpc>
                <a:spcPct val="150000"/>
              </a:lnSpc>
            </a:pPr>
            <a:r>
              <a:rPr lang="zh-CN" altLang="en-US" sz="2000" smtClean="0"/>
              <a:t>下一层结点至少有 </a:t>
            </a:r>
            <a:r>
              <a:rPr lang="en-US" altLang="zh-CN" sz="2000" smtClean="0"/>
              <a:t>2* </a:t>
            </a:r>
            <a:r>
              <a:rPr lang="en-US" altLang="zh-CN" sz="2000" smtClean="0">
                <a:sym typeface="Symbol" panose="05050102010706020507" pitchFamily="18" charset="2"/>
              </a:rPr>
              <a:t></a:t>
            </a:r>
            <a:r>
              <a:rPr lang="en-US" altLang="zh-CN" sz="2000" smtClean="0"/>
              <a:t>n/2</a:t>
            </a:r>
            <a:r>
              <a:rPr lang="en-US" altLang="zh-CN" sz="2000" smtClean="0">
                <a:sym typeface="Symbol" panose="05050102010706020507" pitchFamily="18" charset="2"/>
              </a:rPr>
              <a:t> * </a:t>
            </a:r>
            <a:r>
              <a:rPr lang="en-US" altLang="zh-CN" sz="2000" smtClean="0"/>
              <a:t>n/2</a:t>
            </a:r>
            <a:r>
              <a:rPr lang="en-US" altLang="zh-CN" sz="2000" smtClean="0">
                <a:sym typeface="Symbol" panose="05050102010706020507" pitchFamily="18" charset="2"/>
              </a:rPr>
              <a:t></a:t>
            </a:r>
            <a:r>
              <a:rPr lang="en-US" altLang="zh-CN" sz="2000" smtClean="0"/>
              <a:t> </a:t>
            </a:r>
            <a:r>
              <a:rPr lang="zh-CN" altLang="en-US" sz="2000" smtClean="0"/>
              <a:t>个值</a:t>
            </a:r>
          </a:p>
          <a:p>
            <a:pPr lvl="1">
              <a:lnSpc>
                <a:spcPct val="150000"/>
              </a:lnSpc>
            </a:pPr>
            <a:r>
              <a:rPr lang="zh-CN" altLang="en-US" sz="2000" smtClean="0"/>
              <a:t>如果在文件中有 </a:t>
            </a:r>
            <a:r>
              <a:rPr lang="en-US" altLang="zh-CN" sz="2000" smtClean="0"/>
              <a:t>K </a:t>
            </a:r>
            <a:r>
              <a:rPr lang="zh-CN" altLang="en-US" sz="2000" smtClean="0"/>
              <a:t>个搜索码值，树的高度不超过 </a:t>
            </a:r>
            <a:r>
              <a:rPr lang="en-US" altLang="zh-CN" sz="2000" smtClean="0">
                <a:sym typeface="Symbol" panose="05050102010706020507" pitchFamily="18" charset="2"/>
              </a:rPr>
              <a:t> log</a:t>
            </a:r>
            <a:r>
              <a:rPr lang="en-US" altLang="zh-CN" sz="2000" baseline="-25000" smtClean="0">
                <a:sym typeface="Symbol" panose="05050102010706020507" pitchFamily="18" charset="2"/>
              </a:rPr>
              <a:t></a:t>
            </a:r>
            <a:r>
              <a:rPr lang="en-US" altLang="zh-CN" sz="2000" i="1" baseline="-25000" smtClean="0">
                <a:sym typeface="Symbol" panose="05050102010706020507" pitchFamily="18" charset="2"/>
              </a:rPr>
              <a:t>n</a:t>
            </a:r>
            <a:r>
              <a:rPr lang="en-US" altLang="zh-CN" sz="2000" baseline="-25000" smtClean="0">
                <a:sym typeface="Symbol" panose="05050102010706020507" pitchFamily="18" charset="2"/>
              </a:rPr>
              <a:t>/2</a:t>
            </a:r>
            <a:r>
              <a:rPr lang="en-US" altLang="zh-CN" sz="2000" smtClean="0">
                <a:sym typeface="Symbol" panose="05050102010706020507" pitchFamily="18" charset="2"/>
              </a:rPr>
              <a:t>(</a:t>
            </a:r>
            <a:r>
              <a:rPr lang="en-US" altLang="zh-CN" sz="2000" i="1" smtClean="0">
                <a:sym typeface="Symbol" panose="05050102010706020507" pitchFamily="18" charset="2"/>
              </a:rPr>
              <a:t>K</a:t>
            </a:r>
            <a:r>
              <a:rPr lang="en-US" altLang="zh-CN" sz="2000" smtClean="0">
                <a:sym typeface="Symbol" panose="05050102010706020507" pitchFamily="18" charset="2"/>
              </a:rPr>
              <a:t>)</a:t>
            </a:r>
            <a:endParaRPr lang="en-US" altLang="zh-CN" sz="2000" smtClean="0"/>
          </a:p>
          <a:p>
            <a:pPr lvl="1">
              <a:lnSpc>
                <a:spcPct val="150000"/>
              </a:lnSpc>
            </a:pPr>
            <a:r>
              <a:rPr lang="zh-CN" altLang="en-US" sz="2000" smtClean="0"/>
              <a:t>从而可以有效地进行检索</a:t>
            </a:r>
            <a:endParaRPr lang="en-US" altLang="zh-CN" sz="2000" smtClean="0"/>
          </a:p>
          <a:p>
            <a:pPr>
              <a:lnSpc>
                <a:spcPct val="150000"/>
              </a:lnSpc>
            </a:pPr>
            <a:r>
              <a:rPr lang="zh-CN" altLang="en-US" sz="2000" smtClean="0"/>
              <a:t>可以高效地对主文件进行插入和删除操作，并且索引可以在对数时间内重构</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lstStyle/>
          <a:p>
            <a:pPr>
              <a:defRPr/>
            </a:pPr>
            <a:r>
              <a:rPr lang="zh-CN" altLang="zh-CN" smtClean="0"/>
              <a:t>物理存储介质</a:t>
            </a:r>
            <a:r>
              <a:rPr lang="en-US" altLang="zh-CN" smtClean="0"/>
              <a:t> (</a:t>
            </a:r>
            <a:r>
              <a:rPr lang="zh-CN" altLang="en-US" smtClean="0"/>
              <a:t>续</a:t>
            </a:r>
            <a:r>
              <a:rPr lang="en-US" altLang="zh-CN" smtClean="0"/>
              <a:t>)</a:t>
            </a:r>
            <a:endParaRPr lang="en-US">
              <a:ea typeface="+mj-ea"/>
            </a:endParaRPr>
          </a:p>
        </p:txBody>
      </p:sp>
      <p:sp>
        <p:nvSpPr>
          <p:cNvPr id="15363" name="Rectangle 3"/>
          <p:cNvSpPr>
            <a:spLocks noGrp="1" noChangeArrowheads="1"/>
          </p:cNvSpPr>
          <p:nvPr>
            <p:ph type="body" idx="1"/>
          </p:nvPr>
        </p:nvSpPr>
        <p:spPr>
          <a:xfrm>
            <a:off x="914400" y="1236663"/>
            <a:ext cx="7591425" cy="4922837"/>
          </a:xfrm>
        </p:spPr>
        <p:txBody>
          <a:bodyPr/>
          <a:lstStyle/>
          <a:p>
            <a:r>
              <a:rPr lang="zh-CN" altLang="en-US" sz="2400" b="1" smtClean="0">
                <a:solidFill>
                  <a:srgbClr val="000099"/>
                </a:solidFill>
              </a:rPr>
              <a:t>磁盘</a:t>
            </a:r>
            <a:endParaRPr lang="en-US" altLang="zh-CN" sz="2400" b="1" smtClean="0">
              <a:solidFill>
                <a:srgbClr val="000099"/>
              </a:solidFill>
            </a:endParaRPr>
          </a:p>
          <a:p>
            <a:pPr lvl="1"/>
            <a:r>
              <a:rPr lang="zh-CN" altLang="en-US" sz="1800" smtClean="0"/>
              <a:t>数据存储在旋转的盘片上，靠磁的作用来读</a:t>
            </a:r>
            <a:r>
              <a:rPr lang="en-US" altLang="zh-CN" sz="1800" smtClean="0"/>
              <a:t>/</a:t>
            </a:r>
            <a:r>
              <a:rPr lang="zh-CN" altLang="en-US" sz="1800" smtClean="0"/>
              <a:t>写</a:t>
            </a:r>
            <a:endParaRPr lang="en-US" altLang="zh-CN" sz="1800" smtClean="0"/>
          </a:p>
          <a:p>
            <a:pPr lvl="1"/>
            <a:r>
              <a:rPr lang="zh-CN" altLang="en-US" sz="1800" smtClean="0"/>
              <a:t>长期数据存储的主要介质，通常是存储整个数据库</a:t>
            </a:r>
            <a:endParaRPr lang="en-US" altLang="zh-CN" sz="1800" smtClean="0"/>
          </a:p>
          <a:p>
            <a:pPr lvl="1"/>
            <a:r>
              <a:rPr lang="zh-CN" altLang="en-US" sz="1800" smtClean="0"/>
              <a:t>为了能够访问数据，数据必须从磁盘移到主存储器，修改后的数据必须写回磁盘</a:t>
            </a:r>
            <a:endParaRPr lang="en-US" altLang="zh-CN" sz="1800" smtClean="0"/>
          </a:p>
          <a:p>
            <a:pPr lvl="2"/>
            <a:r>
              <a:rPr lang="zh-CN" altLang="en-US" sz="1600" smtClean="0"/>
              <a:t>相比主存访问速度较慢</a:t>
            </a:r>
            <a:r>
              <a:rPr lang="en-US" altLang="zh-CN" sz="1600" smtClean="0"/>
              <a:t> (</a:t>
            </a:r>
            <a:r>
              <a:rPr lang="zh-CN" altLang="en-US" sz="1600" smtClean="0"/>
              <a:t>而比后面介绍的存储介质快</a:t>
            </a:r>
            <a:r>
              <a:rPr lang="en-US" altLang="zh-CN" sz="1600" smtClean="0"/>
              <a:t>)</a:t>
            </a:r>
          </a:p>
          <a:p>
            <a:pPr lvl="1"/>
            <a:r>
              <a:rPr lang="zh-CN" altLang="en-US" sz="1800" b="1" smtClean="0">
                <a:solidFill>
                  <a:srgbClr val="000099"/>
                </a:solidFill>
              </a:rPr>
              <a:t>直接访问</a:t>
            </a:r>
            <a:r>
              <a:rPr lang="en-US" altLang="zh-CN" sz="1800" smtClean="0"/>
              <a:t> – </a:t>
            </a:r>
            <a:r>
              <a:rPr lang="zh-CN" altLang="en-US" sz="1800" smtClean="0"/>
              <a:t>可以随机读取磁盘上的数据</a:t>
            </a:r>
            <a:r>
              <a:rPr lang="en-US" altLang="zh-CN" sz="1800" smtClean="0"/>
              <a:t>, </a:t>
            </a:r>
            <a:r>
              <a:rPr lang="zh-CN" altLang="en-US" sz="1800" smtClean="0"/>
              <a:t>而不像磁带那样顺序读取</a:t>
            </a:r>
            <a:endParaRPr lang="en-US" altLang="zh-CN" sz="1800" smtClean="0">
              <a:solidFill>
                <a:schemeClr val="tx2"/>
              </a:solidFill>
            </a:endParaRPr>
          </a:p>
          <a:p>
            <a:pPr lvl="1"/>
            <a:r>
              <a:rPr lang="zh-CN" altLang="en-US" sz="1800" smtClean="0"/>
              <a:t>容量到达</a:t>
            </a:r>
            <a:r>
              <a:rPr lang="en-US" altLang="zh-CN" sz="1800" smtClean="0"/>
              <a:t>1.5 TB</a:t>
            </a:r>
            <a:r>
              <a:rPr lang="zh-CN" altLang="en-US" sz="1800" smtClean="0"/>
              <a:t>（截止</a:t>
            </a:r>
            <a:r>
              <a:rPr lang="en-US" altLang="zh-CN" sz="1800" smtClean="0"/>
              <a:t>2009</a:t>
            </a:r>
            <a:r>
              <a:rPr lang="zh-CN" altLang="en-US" sz="1800" smtClean="0"/>
              <a:t>年）</a:t>
            </a:r>
            <a:endParaRPr lang="en-US" altLang="zh-CN" sz="1800" smtClean="0"/>
          </a:p>
          <a:p>
            <a:pPr lvl="2"/>
            <a:r>
              <a:rPr lang="zh-CN" altLang="en-US" sz="1600" smtClean="0"/>
              <a:t>相比主存储器和快闪存储器，磁盘有更大的容量</a:t>
            </a:r>
            <a:endParaRPr lang="en-US" altLang="zh-CN" sz="1600" smtClean="0"/>
          </a:p>
          <a:p>
            <a:pPr lvl="2"/>
            <a:r>
              <a:rPr lang="zh-CN" altLang="en-US" sz="1600" smtClean="0"/>
              <a:t>性能随着技术的提高而迅速的增长 </a:t>
            </a:r>
            <a:r>
              <a:rPr lang="en-US" altLang="zh-CN" sz="1600" smtClean="0"/>
              <a:t>(</a:t>
            </a:r>
            <a:r>
              <a:rPr lang="zh-CN" altLang="en-US" sz="1600" smtClean="0"/>
              <a:t>通常</a:t>
            </a:r>
            <a:r>
              <a:rPr lang="en-US" altLang="zh-CN" sz="1600" smtClean="0"/>
              <a:t>2</a:t>
            </a:r>
            <a:r>
              <a:rPr lang="zh-CN" altLang="en-US" sz="1600" smtClean="0"/>
              <a:t>年内提高</a:t>
            </a:r>
            <a:r>
              <a:rPr lang="en-US" altLang="zh-CN" sz="1600" smtClean="0"/>
              <a:t>2</a:t>
            </a:r>
            <a:r>
              <a:rPr lang="zh-CN" altLang="en-US" sz="1600" smtClean="0"/>
              <a:t>到</a:t>
            </a:r>
            <a:r>
              <a:rPr lang="en-US" altLang="zh-CN" sz="1600" smtClean="0"/>
              <a:t>3</a:t>
            </a:r>
            <a:r>
              <a:rPr lang="zh-CN" altLang="en-US" sz="1600" smtClean="0"/>
              <a:t>倍</a:t>
            </a:r>
            <a:r>
              <a:rPr lang="en-US" altLang="zh-CN" sz="1600" smtClean="0"/>
              <a:t>)</a:t>
            </a:r>
          </a:p>
          <a:p>
            <a:pPr lvl="1"/>
            <a:r>
              <a:rPr lang="zh-CN" altLang="en-US" sz="1800" smtClean="0"/>
              <a:t>电源故障或系统崩溃时，数据不会丢失</a:t>
            </a:r>
            <a:endParaRPr lang="en-US" altLang="zh-CN" sz="1800" smtClean="0"/>
          </a:p>
          <a:p>
            <a:pPr lvl="2"/>
            <a:r>
              <a:rPr lang="zh-CN" altLang="en-US" sz="1600" smtClean="0"/>
              <a:t>磁盘故障可能会毁坏数据，但概率很小</a:t>
            </a:r>
            <a:endParaRPr lang="en-US" altLang="zh-CN" sz="160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258" name="Rectangle 2"/>
          <p:cNvSpPr>
            <a:spLocks noGrp="1" noChangeArrowheads="1"/>
          </p:cNvSpPr>
          <p:nvPr>
            <p:ph type="title"/>
          </p:nvPr>
        </p:nvSpPr>
        <p:spPr/>
        <p:txBody>
          <a:bodyPr/>
          <a:lstStyle/>
          <a:p>
            <a:pPr>
              <a:defRPr/>
            </a:pPr>
            <a:r>
              <a:rPr lang="en-US" altLang="zh-CN" smtClean="0">
                <a:effectLst>
                  <a:outerShdw blurRad="38100" dist="38100" dir="2700000" algn="tl">
                    <a:srgbClr val="C0C0C0"/>
                  </a:outerShdw>
                </a:effectLst>
                <a:latin typeface="宋体" charset="-122"/>
                <a:ea typeface="宋体" charset="-122"/>
              </a:rPr>
              <a:t>B</a:t>
            </a:r>
            <a:r>
              <a:rPr lang="en-US" altLang="zh-CN" baseline="30000" smtClean="0">
                <a:effectLst>
                  <a:outerShdw blurRad="38100" dist="38100" dir="2700000" algn="tl">
                    <a:srgbClr val="C0C0C0"/>
                  </a:outerShdw>
                </a:effectLst>
                <a:latin typeface="宋体" charset="-122"/>
                <a:ea typeface="宋体" charset="-122"/>
              </a:rPr>
              <a:t>+</a:t>
            </a:r>
            <a:r>
              <a:rPr lang="zh-CN" altLang="en-US" smtClean="0">
                <a:effectLst>
                  <a:outerShdw blurRad="38100" dist="38100" dir="2700000" algn="tl">
                    <a:srgbClr val="C0C0C0"/>
                  </a:outerShdw>
                </a:effectLst>
                <a:latin typeface="宋体" charset="-122"/>
                <a:ea typeface="宋体" charset="-122"/>
              </a:rPr>
              <a:t>树的查询</a:t>
            </a:r>
          </a:p>
        </p:txBody>
      </p:sp>
      <p:sp>
        <p:nvSpPr>
          <p:cNvPr id="120835" name="Rectangle 3"/>
          <p:cNvSpPr>
            <a:spLocks noGrp="1" noChangeArrowheads="1"/>
          </p:cNvSpPr>
          <p:nvPr>
            <p:ph type="body" idx="1"/>
          </p:nvPr>
        </p:nvSpPr>
        <p:spPr>
          <a:xfrm>
            <a:off x="334963" y="819150"/>
            <a:ext cx="8455025" cy="3416300"/>
          </a:xfrm>
        </p:spPr>
        <p:txBody>
          <a:bodyPr/>
          <a:lstStyle/>
          <a:p>
            <a:pPr marL="381000" indent="-381000">
              <a:lnSpc>
                <a:spcPct val="80000"/>
              </a:lnSpc>
            </a:pPr>
            <a:r>
              <a:rPr lang="zh-CN" altLang="en-US" sz="2000" smtClean="0"/>
              <a:t>查找搜索码值为 </a:t>
            </a:r>
            <a:r>
              <a:rPr lang="en-US" altLang="zh-CN" sz="2000" smtClean="0"/>
              <a:t>V </a:t>
            </a:r>
            <a:r>
              <a:rPr lang="zh-CN" altLang="en-US" sz="2000" smtClean="0"/>
              <a:t>的记录</a:t>
            </a:r>
            <a:endParaRPr lang="zh-CN" altLang="en-US" sz="2000" i="1" smtClean="0"/>
          </a:p>
          <a:p>
            <a:pPr marL="800100" lvl="1" indent="-342900">
              <a:lnSpc>
                <a:spcPct val="80000"/>
              </a:lnSpc>
              <a:buFont typeface="Monotype Sorts" charset="2"/>
              <a:buAutoNum type="arabicPeriod"/>
            </a:pPr>
            <a:r>
              <a:rPr lang="en-US" altLang="zh-CN" sz="1800" i="1" smtClean="0">
                <a:ea typeface="ＭＳ Ｐゴシック" panose="020B0600070205080204" pitchFamily="34" charset="-128"/>
              </a:rPr>
              <a:t>C=root</a:t>
            </a:r>
          </a:p>
          <a:p>
            <a:pPr marL="800100" lvl="1" indent="-342900">
              <a:lnSpc>
                <a:spcPct val="80000"/>
              </a:lnSpc>
              <a:buFont typeface="Monotype Sorts" charset="2"/>
              <a:buAutoNum type="arabicPeriod"/>
            </a:pPr>
            <a:r>
              <a:rPr lang="en-US" altLang="zh-CN" sz="1800" smtClean="0">
                <a:ea typeface="ＭＳ Ｐゴシック" panose="020B0600070205080204" pitchFamily="34" charset="-128"/>
              </a:rPr>
              <a:t>While C is not a leaf node {</a:t>
            </a:r>
          </a:p>
          <a:p>
            <a:pPr marL="1200150" lvl="2" indent="-342900">
              <a:lnSpc>
                <a:spcPct val="80000"/>
              </a:lnSpc>
              <a:buFont typeface="Monotype Sorts" charset="2"/>
              <a:buAutoNum type="arabicPeriod"/>
            </a:pPr>
            <a:r>
              <a:rPr lang="en-US" altLang="zh-CN" sz="1800" smtClean="0">
                <a:ea typeface="ＭＳ Ｐゴシック" panose="020B0600070205080204" pitchFamily="34" charset="-128"/>
              </a:rPr>
              <a:t>Let </a:t>
            </a:r>
            <a:r>
              <a:rPr lang="en-US" altLang="zh-CN" sz="1800" i="1" smtClean="0">
                <a:ea typeface="ＭＳ Ｐゴシック" panose="020B0600070205080204" pitchFamily="34" charset="-128"/>
              </a:rPr>
              <a:t>i </a:t>
            </a:r>
            <a:r>
              <a:rPr lang="en-US" altLang="zh-CN" sz="1800" smtClean="0">
                <a:ea typeface="ＭＳ Ｐゴシック" panose="020B0600070205080204" pitchFamily="34" charset="-128"/>
              </a:rPr>
              <a:t>be least value s.t. </a:t>
            </a:r>
            <a:r>
              <a:rPr lang="en-US" altLang="zh-CN" sz="1800" i="1" smtClean="0">
                <a:ea typeface="ＭＳ Ｐゴシック" panose="020B0600070205080204" pitchFamily="34" charset="-128"/>
              </a:rPr>
              <a:t>V </a:t>
            </a:r>
            <a:r>
              <a:rPr lang="en-US" altLang="zh-CN" sz="1800" i="1" smtClean="0">
                <a:ea typeface="ＭＳ Ｐゴシック" panose="020B0600070205080204" pitchFamily="34" charset="-128"/>
                <a:sym typeface="Symbol" panose="05050102010706020507" pitchFamily="18" charset="2"/>
              </a:rPr>
              <a:t> </a:t>
            </a:r>
            <a:r>
              <a:rPr lang="en-US" altLang="zh-CN" sz="1800" i="1" smtClean="0">
                <a:ea typeface="ＭＳ Ｐゴシック" panose="020B0600070205080204" pitchFamily="34" charset="-128"/>
              </a:rPr>
              <a:t>K</a:t>
            </a:r>
            <a:r>
              <a:rPr lang="en-US" altLang="zh-CN" sz="1800" i="1" baseline="-25000" smtClean="0">
                <a:ea typeface="ＭＳ Ｐゴシック" panose="020B0600070205080204" pitchFamily="34" charset="-128"/>
              </a:rPr>
              <a:t>i</a:t>
            </a:r>
            <a:r>
              <a:rPr lang="en-US" altLang="zh-CN" sz="1800" i="1" smtClean="0">
                <a:ea typeface="ＭＳ Ｐゴシック" panose="020B0600070205080204" pitchFamily="34" charset="-128"/>
              </a:rPr>
              <a:t>.</a:t>
            </a:r>
            <a:endParaRPr lang="en-US" altLang="zh-CN" sz="1800" smtClean="0">
              <a:ea typeface="ＭＳ Ｐゴシック" panose="020B0600070205080204" pitchFamily="34" charset="-128"/>
            </a:endParaRPr>
          </a:p>
          <a:p>
            <a:pPr marL="1200150" lvl="2" indent="-342900">
              <a:lnSpc>
                <a:spcPct val="80000"/>
              </a:lnSpc>
              <a:buFont typeface="Monotype Sorts" charset="2"/>
              <a:buAutoNum type="arabicPeriod"/>
            </a:pPr>
            <a:r>
              <a:rPr lang="en-US" altLang="zh-CN" sz="1800" smtClean="0">
                <a:ea typeface="ＭＳ Ｐゴシック" panose="020B0600070205080204" pitchFamily="34" charset="-128"/>
              </a:rPr>
              <a:t>If no such exists, set </a:t>
            </a:r>
            <a:r>
              <a:rPr lang="en-US" altLang="zh-CN" sz="1800" i="1" smtClean="0">
                <a:ea typeface="ＭＳ Ｐゴシック" panose="020B0600070205080204" pitchFamily="34" charset="-128"/>
              </a:rPr>
              <a:t>C</a:t>
            </a:r>
            <a:r>
              <a:rPr lang="en-US" altLang="zh-CN" sz="1800" smtClean="0">
                <a:ea typeface="ＭＳ Ｐゴシック" panose="020B0600070205080204" pitchFamily="34" charset="-128"/>
              </a:rPr>
              <a:t> = </a:t>
            </a:r>
            <a:r>
              <a:rPr lang="en-US" altLang="zh-CN" sz="1800" i="1" smtClean="0">
                <a:ea typeface="ＭＳ Ｐゴシック" panose="020B0600070205080204" pitchFamily="34" charset="-128"/>
                <a:sym typeface="Symbol" panose="05050102010706020507" pitchFamily="18" charset="2"/>
              </a:rPr>
              <a:t>last non-null pointer in C</a:t>
            </a:r>
            <a:r>
              <a:rPr lang="en-US" altLang="zh-CN" sz="1800" smtClean="0">
                <a:ea typeface="ＭＳ Ｐゴシック" panose="020B0600070205080204" pitchFamily="34" charset="-128"/>
                <a:sym typeface="Symbol" panose="05050102010706020507" pitchFamily="18" charset="2"/>
              </a:rPr>
              <a:t> </a:t>
            </a:r>
          </a:p>
          <a:p>
            <a:pPr marL="1200150" lvl="2" indent="-342900">
              <a:lnSpc>
                <a:spcPct val="80000"/>
              </a:lnSpc>
              <a:buFont typeface="Monotype Sorts" charset="2"/>
              <a:buAutoNum type="arabicPeriod"/>
            </a:pPr>
            <a:r>
              <a:rPr lang="en-US" altLang="zh-CN" sz="1800" smtClean="0">
                <a:ea typeface="ＭＳ Ｐゴシック" panose="020B0600070205080204" pitchFamily="34" charset="-128"/>
              </a:rPr>
              <a:t>Else { if (V= </a:t>
            </a:r>
            <a:r>
              <a:rPr lang="en-US" altLang="zh-CN" sz="1800" i="1" smtClean="0">
                <a:ea typeface="ＭＳ Ｐゴシック" panose="020B0600070205080204" pitchFamily="34" charset="-128"/>
              </a:rPr>
              <a:t>K</a:t>
            </a:r>
            <a:r>
              <a:rPr lang="en-US" altLang="zh-CN" sz="1800" i="1" baseline="-25000" smtClean="0">
                <a:ea typeface="ＭＳ Ｐゴシック" panose="020B0600070205080204" pitchFamily="34" charset="-128"/>
              </a:rPr>
              <a:t>i</a:t>
            </a:r>
            <a:r>
              <a:rPr lang="en-US" altLang="zh-CN" sz="1800" smtClean="0">
                <a:ea typeface="ＭＳ Ｐゴシック" panose="020B0600070205080204" pitchFamily="34" charset="-128"/>
              </a:rPr>
              <a:t> ) Set C = </a:t>
            </a:r>
            <a:r>
              <a:rPr lang="en-US" altLang="zh-CN" sz="1800" i="1" smtClean="0">
                <a:ea typeface="ＭＳ Ｐゴシック" panose="020B0600070205080204" pitchFamily="34" charset="-128"/>
              </a:rPr>
              <a:t>P</a:t>
            </a:r>
            <a:r>
              <a:rPr lang="en-US" altLang="zh-CN" sz="1800" i="1" baseline="-25000" smtClean="0">
                <a:ea typeface="ＭＳ Ｐゴシック" panose="020B0600070205080204" pitchFamily="34" charset="-128"/>
              </a:rPr>
              <a:t>i +1  </a:t>
            </a:r>
            <a:r>
              <a:rPr lang="en-US" altLang="zh-CN" sz="1800" smtClean="0">
                <a:ea typeface="ＭＳ Ｐゴシック" panose="020B0600070205080204" pitchFamily="34" charset="-128"/>
              </a:rPr>
              <a:t>else </a:t>
            </a:r>
            <a:r>
              <a:rPr lang="en-US" altLang="zh-CN" sz="1800" smtClean="0">
                <a:ea typeface="ＭＳ Ｐゴシック" panose="020B0600070205080204" pitchFamily="34" charset="-128"/>
                <a:sym typeface="Symbol" panose="05050102010706020507" pitchFamily="18" charset="2"/>
              </a:rPr>
              <a:t>set </a:t>
            </a:r>
            <a:r>
              <a:rPr lang="en-US" altLang="zh-CN" sz="1800" i="1" smtClean="0">
                <a:ea typeface="ＭＳ Ｐゴシック" panose="020B0600070205080204" pitchFamily="34" charset="-128"/>
                <a:sym typeface="Symbol" panose="05050102010706020507" pitchFamily="18" charset="2"/>
              </a:rPr>
              <a:t>C</a:t>
            </a:r>
            <a:r>
              <a:rPr lang="en-US" altLang="zh-CN" sz="1800" smtClean="0">
                <a:ea typeface="ＭＳ Ｐゴシック" panose="020B0600070205080204" pitchFamily="34" charset="-128"/>
                <a:sym typeface="Symbol" panose="05050102010706020507" pitchFamily="18" charset="2"/>
              </a:rPr>
              <a:t> = </a:t>
            </a:r>
            <a:r>
              <a:rPr lang="en-US" altLang="zh-CN" sz="1800" i="1" smtClean="0">
                <a:ea typeface="ＭＳ Ｐゴシック" panose="020B0600070205080204" pitchFamily="34" charset="-128"/>
              </a:rPr>
              <a:t>P</a:t>
            </a:r>
            <a:r>
              <a:rPr lang="en-US" altLang="zh-CN" sz="1800" i="1" baseline="-25000" smtClean="0">
                <a:ea typeface="ＭＳ Ｐゴシック" panose="020B0600070205080204" pitchFamily="34" charset="-128"/>
              </a:rPr>
              <a:t>i</a:t>
            </a:r>
            <a:r>
              <a:rPr lang="en-US" altLang="zh-CN" sz="1800" smtClean="0">
                <a:ea typeface="ＭＳ Ｐゴシック" panose="020B0600070205080204" pitchFamily="34" charset="-128"/>
              </a:rPr>
              <a:t>}</a:t>
            </a:r>
            <a:endParaRPr lang="en-US" altLang="zh-CN" sz="1800" smtClean="0">
              <a:ea typeface="ＭＳ Ｐゴシック" panose="020B0600070205080204" pitchFamily="34" charset="-128"/>
              <a:sym typeface="Symbol" panose="05050102010706020507" pitchFamily="18" charset="2"/>
            </a:endParaRPr>
          </a:p>
          <a:p>
            <a:pPr marL="1200150" lvl="2" indent="-342900">
              <a:lnSpc>
                <a:spcPct val="80000"/>
              </a:lnSpc>
              <a:buFont typeface="Monotype Sorts" charset="2"/>
              <a:buNone/>
            </a:pPr>
            <a:r>
              <a:rPr lang="en-US" altLang="zh-CN" sz="1800" smtClean="0">
                <a:ea typeface="ＭＳ Ｐゴシック" panose="020B0600070205080204" pitchFamily="34" charset="-128"/>
              </a:rPr>
              <a:t>}</a:t>
            </a:r>
          </a:p>
          <a:p>
            <a:pPr marL="800100" lvl="1" indent="-342900">
              <a:lnSpc>
                <a:spcPct val="80000"/>
              </a:lnSpc>
              <a:buFont typeface="Monotype Sorts" charset="2"/>
              <a:buAutoNum type="arabicPeriod"/>
            </a:pPr>
            <a:r>
              <a:rPr lang="en-US" altLang="zh-CN" sz="1800" smtClean="0">
                <a:ea typeface="ＭＳ Ｐゴシック" panose="020B0600070205080204" pitchFamily="34" charset="-128"/>
              </a:rPr>
              <a:t>Let </a:t>
            </a:r>
            <a:r>
              <a:rPr lang="en-US" altLang="zh-CN" sz="1800" i="1" smtClean="0">
                <a:ea typeface="ＭＳ Ｐゴシック" panose="020B0600070205080204" pitchFamily="34" charset="-128"/>
              </a:rPr>
              <a:t>i </a:t>
            </a:r>
            <a:r>
              <a:rPr lang="en-US" altLang="zh-CN" sz="1800" smtClean="0">
                <a:ea typeface="ＭＳ Ｐゴシック" panose="020B0600070205080204" pitchFamily="34" charset="-128"/>
              </a:rPr>
              <a:t>be least value s.t. </a:t>
            </a:r>
            <a:r>
              <a:rPr lang="en-US" altLang="zh-CN" sz="1800" i="1" smtClean="0">
                <a:ea typeface="ＭＳ Ｐゴシック" panose="020B0600070205080204" pitchFamily="34" charset="-128"/>
              </a:rPr>
              <a:t>K</a:t>
            </a:r>
            <a:r>
              <a:rPr lang="en-US" altLang="zh-CN" sz="1800" i="1" baseline="-25000" smtClean="0">
                <a:ea typeface="ＭＳ Ｐゴシック" panose="020B0600070205080204" pitchFamily="34" charset="-128"/>
              </a:rPr>
              <a:t>i</a:t>
            </a:r>
            <a:r>
              <a:rPr lang="en-US" altLang="zh-CN" sz="1800" i="1" smtClean="0">
                <a:ea typeface="ＭＳ Ｐゴシック" panose="020B0600070205080204" pitchFamily="34" charset="-128"/>
              </a:rPr>
              <a:t> = V</a:t>
            </a:r>
          </a:p>
          <a:p>
            <a:pPr marL="800100" lvl="1" indent="-342900">
              <a:lnSpc>
                <a:spcPct val="80000"/>
              </a:lnSpc>
              <a:buFont typeface="Monotype Sorts" charset="2"/>
              <a:buAutoNum type="arabicPeriod"/>
            </a:pPr>
            <a:r>
              <a:rPr lang="en-US" altLang="zh-CN" sz="1800" smtClean="0">
                <a:ea typeface="ＭＳ Ｐゴシック" panose="020B0600070205080204" pitchFamily="34" charset="-128"/>
              </a:rPr>
              <a:t>If there is such a value </a:t>
            </a:r>
            <a:r>
              <a:rPr lang="en-US" altLang="zh-CN" sz="1800" i="1" smtClean="0">
                <a:ea typeface="ＭＳ Ｐゴシック" panose="020B0600070205080204" pitchFamily="34" charset="-128"/>
              </a:rPr>
              <a:t>i, </a:t>
            </a:r>
            <a:r>
              <a:rPr lang="en-US" altLang="zh-CN" sz="1800" smtClean="0">
                <a:ea typeface="ＭＳ Ｐゴシック" panose="020B0600070205080204" pitchFamily="34" charset="-128"/>
              </a:rPr>
              <a:t> follow pointer </a:t>
            </a:r>
            <a:r>
              <a:rPr lang="en-US" altLang="zh-CN" sz="1800" i="1" smtClean="0">
                <a:ea typeface="ＭＳ Ｐゴシック" panose="020B0600070205080204" pitchFamily="34" charset="-128"/>
              </a:rPr>
              <a:t>P</a:t>
            </a:r>
            <a:r>
              <a:rPr lang="en-US" altLang="zh-CN" sz="1800" i="1" baseline="-25000" smtClean="0">
                <a:ea typeface="ＭＳ Ｐゴシック" panose="020B0600070205080204" pitchFamily="34" charset="-128"/>
              </a:rPr>
              <a:t>i</a:t>
            </a:r>
            <a:r>
              <a:rPr lang="en-US" altLang="zh-CN" sz="1800" i="1" smtClean="0">
                <a:ea typeface="ＭＳ Ｐゴシック" panose="020B0600070205080204" pitchFamily="34" charset="-128"/>
              </a:rPr>
              <a:t>  </a:t>
            </a:r>
            <a:r>
              <a:rPr lang="en-US" altLang="zh-CN" sz="1800" smtClean="0">
                <a:ea typeface="ＭＳ Ｐゴシック" panose="020B0600070205080204" pitchFamily="34" charset="-128"/>
              </a:rPr>
              <a:t>to the desired record.</a:t>
            </a:r>
          </a:p>
          <a:p>
            <a:pPr marL="800100" lvl="1" indent="-342900">
              <a:lnSpc>
                <a:spcPct val="80000"/>
              </a:lnSpc>
              <a:buFont typeface="Monotype Sorts" charset="2"/>
              <a:buAutoNum type="arabicPeriod"/>
            </a:pPr>
            <a:r>
              <a:rPr lang="en-US" altLang="zh-CN" sz="1800" smtClean="0">
                <a:ea typeface="ＭＳ Ｐゴシック" panose="020B0600070205080204" pitchFamily="34" charset="-128"/>
              </a:rPr>
              <a:t>Else no record with search-key value </a:t>
            </a:r>
            <a:r>
              <a:rPr lang="en-US" altLang="zh-CN" sz="1800" i="1" smtClean="0">
                <a:ea typeface="ＭＳ Ｐゴシック" panose="020B0600070205080204" pitchFamily="34" charset="-128"/>
              </a:rPr>
              <a:t>k</a:t>
            </a:r>
            <a:r>
              <a:rPr lang="en-US" altLang="zh-CN" sz="1800" smtClean="0">
                <a:ea typeface="ＭＳ Ｐゴシック" panose="020B0600070205080204" pitchFamily="34" charset="-128"/>
              </a:rPr>
              <a:t> exists.</a:t>
            </a:r>
          </a:p>
        </p:txBody>
      </p:sp>
      <p:pic>
        <p:nvPicPr>
          <p:cNvPr id="12083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5" y="4479925"/>
            <a:ext cx="8799513"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noFill/>
        </p:spPr>
        <p:txBody>
          <a:bodyPr/>
          <a:lstStyle/>
          <a:p>
            <a:r>
              <a:rPr lang="zh-CN" altLang="en-US" smtClean="0">
                <a:ea typeface="宋体" panose="02010600030101010101" pitchFamily="2" charset="-122"/>
              </a:rPr>
              <a:t>处理重复</a:t>
            </a:r>
          </a:p>
        </p:txBody>
      </p:sp>
      <p:sp>
        <p:nvSpPr>
          <p:cNvPr id="122883" name="Rectangle 3"/>
          <p:cNvSpPr>
            <a:spLocks noGrp="1" noChangeArrowheads="1"/>
          </p:cNvSpPr>
          <p:nvPr>
            <p:ph type="body" idx="1"/>
          </p:nvPr>
        </p:nvSpPr>
        <p:spPr>
          <a:xfrm>
            <a:off x="814388" y="1524000"/>
            <a:ext cx="7813675" cy="4854575"/>
          </a:xfrm>
        </p:spPr>
        <p:txBody>
          <a:bodyPr/>
          <a:lstStyle/>
          <a:p>
            <a:pPr>
              <a:lnSpc>
                <a:spcPct val="90000"/>
              </a:lnSpc>
            </a:pPr>
            <a:r>
              <a:rPr lang="zh-CN" altLang="en-US" sz="2400" smtClean="0"/>
              <a:t>对于重复的搜索码</a:t>
            </a:r>
          </a:p>
          <a:p>
            <a:pPr lvl="1">
              <a:lnSpc>
                <a:spcPct val="90000"/>
              </a:lnSpc>
            </a:pPr>
            <a:r>
              <a:rPr lang="zh-CN" altLang="en-US" sz="2000" smtClean="0"/>
              <a:t>叶结点和内部结点中</a:t>
            </a:r>
            <a:r>
              <a:rPr lang="en-US" altLang="zh-CN" sz="2000" smtClean="0"/>
              <a:t>, </a:t>
            </a:r>
          </a:p>
          <a:p>
            <a:pPr lvl="2">
              <a:lnSpc>
                <a:spcPct val="90000"/>
              </a:lnSpc>
            </a:pPr>
            <a:r>
              <a:rPr lang="zh-CN" altLang="en-US" sz="1800" smtClean="0"/>
              <a:t>我们不能保证 </a:t>
            </a:r>
            <a:r>
              <a:rPr lang="en-US" altLang="zh-CN" sz="1800" smtClean="0"/>
              <a:t>K</a:t>
            </a:r>
            <a:r>
              <a:rPr lang="en-US" altLang="zh-CN" sz="1800" baseline="-25000" smtClean="0"/>
              <a:t>1</a:t>
            </a:r>
            <a:r>
              <a:rPr lang="en-US" altLang="zh-CN" sz="1800" smtClean="0"/>
              <a:t> </a:t>
            </a:r>
            <a:r>
              <a:rPr lang="en-US" altLang="zh-CN" sz="1800" smtClean="0">
                <a:sym typeface="Symbol" panose="05050102010706020507" pitchFamily="18" charset="2"/>
              </a:rPr>
              <a:t>&lt;</a:t>
            </a:r>
            <a:r>
              <a:rPr lang="en-US" altLang="zh-CN" sz="1800" smtClean="0"/>
              <a:t> K</a:t>
            </a:r>
            <a:r>
              <a:rPr lang="en-US" altLang="zh-CN" sz="1800" baseline="-25000" smtClean="0"/>
              <a:t>2</a:t>
            </a:r>
            <a:r>
              <a:rPr lang="en-US" altLang="zh-CN" sz="1800" smtClean="0"/>
              <a:t> </a:t>
            </a:r>
            <a:r>
              <a:rPr lang="en-US" altLang="zh-CN" sz="1800" smtClean="0">
                <a:sym typeface="Symbol" panose="05050102010706020507" pitchFamily="18" charset="2"/>
              </a:rPr>
              <a:t>&lt;</a:t>
            </a:r>
            <a:r>
              <a:rPr lang="en-US" altLang="zh-CN" sz="1800" smtClean="0"/>
              <a:t> K</a:t>
            </a:r>
            <a:r>
              <a:rPr lang="en-US" altLang="zh-CN" sz="1800" baseline="-25000" smtClean="0"/>
              <a:t>3</a:t>
            </a:r>
            <a:r>
              <a:rPr lang="en-US" altLang="zh-CN" sz="1800" smtClean="0"/>
              <a:t> </a:t>
            </a:r>
            <a:r>
              <a:rPr lang="en-US" altLang="zh-CN" sz="1800" smtClean="0">
                <a:sym typeface="Symbol" panose="05050102010706020507" pitchFamily="18" charset="2"/>
              </a:rPr>
              <a:t>&lt;</a:t>
            </a:r>
            <a:r>
              <a:rPr lang="en-US" altLang="zh-CN" sz="1800" smtClean="0"/>
              <a:t> . . . </a:t>
            </a:r>
            <a:r>
              <a:rPr lang="en-US" altLang="zh-CN" sz="1800" smtClean="0">
                <a:sym typeface="Symbol" panose="05050102010706020507" pitchFamily="18" charset="2"/>
              </a:rPr>
              <a:t>&lt;</a:t>
            </a:r>
            <a:r>
              <a:rPr lang="en-US" altLang="zh-CN" sz="1800" smtClean="0"/>
              <a:t> K</a:t>
            </a:r>
            <a:r>
              <a:rPr lang="en-US" altLang="zh-CN" sz="1800" baseline="-25000" smtClean="0"/>
              <a:t>n–1</a:t>
            </a:r>
          </a:p>
          <a:p>
            <a:pPr lvl="2">
              <a:lnSpc>
                <a:spcPct val="90000"/>
              </a:lnSpc>
            </a:pPr>
            <a:r>
              <a:rPr lang="zh-CN" altLang="en-US" sz="1800" smtClean="0"/>
              <a:t>但是可以保证 </a:t>
            </a:r>
            <a:r>
              <a:rPr lang="en-US" altLang="zh-CN" sz="1800" smtClean="0"/>
              <a:t>K</a:t>
            </a:r>
            <a:r>
              <a:rPr lang="en-US" altLang="zh-CN" sz="1800" baseline="-25000" smtClean="0"/>
              <a:t>1</a:t>
            </a:r>
            <a:r>
              <a:rPr lang="en-US" altLang="zh-CN" sz="1800" smtClean="0"/>
              <a:t> </a:t>
            </a:r>
            <a:r>
              <a:rPr lang="en-US" altLang="zh-CN" sz="1800" smtClean="0">
                <a:sym typeface="Symbol" panose="05050102010706020507" pitchFamily="18" charset="2"/>
              </a:rPr>
              <a:t></a:t>
            </a:r>
            <a:r>
              <a:rPr lang="en-US" altLang="zh-CN" sz="1800" smtClean="0"/>
              <a:t> K</a:t>
            </a:r>
            <a:r>
              <a:rPr lang="en-US" altLang="zh-CN" sz="1800" baseline="-25000" smtClean="0"/>
              <a:t>2</a:t>
            </a:r>
            <a:r>
              <a:rPr lang="en-US" altLang="zh-CN" sz="1800" smtClean="0"/>
              <a:t> </a:t>
            </a:r>
            <a:r>
              <a:rPr lang="en-US" altLang="zh-CN" sz="1800" smtClean="0">
                <a:sym typeface="Symbol" panose="05050102010706020507" pitchFamily="18" charset="2"/>
              </a:rPr>
              <a:t></a:t>
            </a:r>
            <a:r>
              <a:rPr lang="en-US" altLang="zh-CN" sz="1800" smtClean="0"/>
              <a:t> K</a:t>
            </a:r>
            <a:r>
              <a:rPr lang="en-US" altLang="zh-CN" sz="1800" baseline="-25000" smtClean="0"/>
              <a:t>3</a:t>
            </a:r>
            <a:r>
              <a:rPr lang="en-US" altLang="zh-CN" sz="1800" smtClean="0"/>
              <a:t> </a:t>
            </a:r>
            <a:r>
              <a:rPr lang="en-US" altLang="zh-CN" sz="1800" smtClean="0">
                <a:sym typeface="Symbol" panose="05050102010706020507" pitchFamily="18" charset="2"/>
              </a:rPr>
              <a:t></a:t>
            </a:r>
            <a:r>
              <a:rPr lang="en-US" altLang="zh-CN" sz="1800" smtClean="0"/>
              <a:t> . . . </a:t>
            </a:r>
            <a:r>
              <a:rPr lang="en-US" altLang="zh-CN" sz="1800" smtClean="0">
                <a:sym typeface="Symbol" panose="05050102010706020507" pitchFamily="18" charset="2"/>
              </a:rPr>
              <a:t></a:t>
            </a:r>
            <a:r>
              <a:rPr lang="en-US" altLang="zh-CN" sz="1800" smtClean="0"/>
              <a:t> K</a:t>
            </a:r>
            <a:r>
              <a:rPr lang="en-US" altLang="zh-CN" sz="1800" baseline="-25000" smtClean="0"/>
              <a:t>n–1</a:t>
            </a:r>
          </a:p>
          <a:p>
            <a:pPr lvl="1">
              <a:lnSpc>
                <a:spcPct val="90000"/>
              </a:lnSpc>
            </a:pPr>
            <a:r>
              <a:rPr lang="en-US" altLang="zh-CN" sz="2000" smtClean="0"/>
              <a:t>P</a:t>
            </a:r>
            <a:r>
              <a:rPr lang="en-US" altLang="zh-CN" sz="1800" baseline="-25000" smtClean="0"/>
              <a:t>i</a:t>
            </a:r>
            <a:r>
              <a:rPr lang="en-US" altLang="zh-CN" sz="2000" smtClean="0"/>
              <a:t> </a:t>
            </a:r>
            <a:r>
              <a:rPr lang="zh-CN" altLang="en-US" sz="2000" smtClean="0"/>
              <a:t>指针所指向的子树的搜索码，</a:t>
            </a:r>
          </a:p>
          <a:p>
            <a:pPr lvl="2">
              <a:lnSpc>
                <a:spcPct val="90000"/>
              </a:lnSpc>
            </a:pPr>
            <a:r>
              <a:rPr lang="zh-CN" altLang="en-US" sz="1800" smtClean="0"/>
              <a:t>是 </a:t>
            </a:r>
            <a:r>
              <a:rPr lang="zh-CN" altLang="en-US" sz="1800" smtClean="0">
                <a:sym typeface="Symbol" panose="05050102010706020507" pitchFamily="18" charset="2"/>
              </a:rPr>
              <a:t> </a:t>
            </a:r>
            <a:r>
              <a:rPr lang="en-US" altLang="zh-CN" sz="1800" smtClean="0"/>
              <a:t>K</a:t>
            </a:r>
            <a:r>
              <a:rPr lang="en-US" altLang="zh-CN" sz="1800" baseline="-25000" smtClean="0"/>
              <a:t>i</a:t>
            </a:r>
            <a:r>
              <a:rPr lang="en-US" altLang="zh-CN" sz="1800" smtClean="0"/>
              <a:t>,</a:t>
            </a:r>
            <a:r>
              <a:rPr lang="zh-CN" altLang="en-US" sz="1800" smtClean="0"/>
              <a:t>但不一定 </a:t>
            </a:r>
            <a:r>
              <a:rPr lang="en-US" altLang="zh-CN" sz="1800" smtClean="0"/>
              <a:t>&lt; K</a:t>
            </a:r>
            <a:r>
              <a:rPr lang="en-US" altLang="zh-CN" sz="1800" baseline="-25000" smtClean="0"/>
              <a:t>i</a:t>
            </a:r>
          </a:p>
          <a:p>
            <a:pPr lvl="2">
              <a:lnSpc>
                <a:spcPct val="90000"/>
              </a:lnSpc>
            </a:pPr>
            <a:r>
              <a:rPr lang="zh-CN" altLang="en-US" sz="1800" smtClean="0"/>
              <a:t>要理解为什么是这样。假设同样的搜索码值 </a:t>
            </a:r>
            <a:r>
              <a:rPr lang="en-US" altLang="zh-CN" sz="1800" smtClean="0"/>
              <a:t>V  </a:t>
            </a:r>
            <a:r>
              <a:rPr lang="zh-CN" altLang="en-US" sz="1800" smtClean="0"/>
              <a:t>存在于两个叶结点 </a:t>
            </a:r>
            <a:r>
              <a:rPr lang="en-US" altLang="zh-CN" sz="1800" smtClean="0"/>
              <a:t>Li </a:t>
            </a:r>
            <a:r>
              <a:rPr lang="zh-CN" altLang="en-US" sz="1800" smtClean="0"/>
              <a:t>和 </a:t>
            </a:r>
            <a:r>
              <a:rPr lang="en-US" altLang="zh-CN" sz="1800" smtClean="0"/>
              <a:t>Li+1 </a:t>
            </a:r>
            <a:r>
              <a:rPr lang="zh-CN" altLang="en-US" sz="1800" smtClean="0"/>
              <a:t>中，则父结点 </a:t>
            </a:r>
            <a:r>
              <a:rPr lang="en-US" altLang="zh-CN" sz="1800" smtClean="0"/>
              <a:t>Ki </a:t>
            </a:r>
            <a:r>
              <a:rPr lang="zh-CN" altLang="en-US" sz="1800" smtClean="0"/>
              <a:t>就必须等于 </a:t>
            </a:r>
            <a:r>
              <a:rPr lang="en-US" altLang="zh-CN" sz="1800" smtClean="0"/>
              <a:t>V</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noFill/>
        </p:spPr>
        <p:txBody>
          <a:bodyPr/>
          <a:lstStyle/>
          <a:p>
            <a:r>
              <a:rPr lang="zh-CN" altLang="en-US" smtClean="0">
                <a:ea typeface="宋体" panose="02010600030101010101" pitchFamily="2" charset="-122"/>
              </a:rPr>
              <a:t>处理重复</a:t>
            </a:r>
          </a:p>
        </p:txBody>
      </p:sp>
      <p:sp>
        <p:nvSpPr>
          <p:cNvPr id="123907" name="Rectangle 3"/>
          <p:cNvSpPr>
            <a:spLocks noGrp="1" noChangeArrowheads="1"/>
          </p:cNvSpPr>
          <p:nvPr>
            <p:ph type="body" idx="1"/>
          </p:nvPr>
        </p:nvSpPr>
        <p:spPr>
          <a:xfrm>
            <a:off x="814388" y="1363663"/>
            <a:ext cx="7661275" cy="4633912"/>
          </a:xfrm>
        </p:spPr>
        <p:txBody>
          <a:bodyPr/>
          <a:lstStyle/>
          <a:p>
            <a:r>
              <a:rPr lang="zh-CN" altLang="en-US" sz="2400" smtClean="0"/>
              <a:t>我们更改查找程序 </a:t>
            </a:r>
          </a:p>
          <a:p>
            <a:pPr lvl="1"/>
            <a:r>
              <a:rPr lang="zh-CN" altLang="en-US" sz="2000" smtClean="0"/>
              <a:t>置 </a:t>
            </a:r>
            <a:r>
              <a:rPr lang="en-US" altLang="zh-CN" sz="2000" smtClean="0"/>
              <a:t>C = C.P</a:t>
            </a:r>
            <a:r>
              <a:rPr lang="en-US" altLang="zh-CN" sz="2000" baseline="-25000" smtClean="0"/>
              <a:t>i</a:t>
            </a:r>
            <a:r>
              <a:rPr lang="en-US" altLang="zh-CN" sz="2000" smtClean="0"/>
              <a:t>  </a:t>
            </a:r>
            <a:r>
              <a:rPr lang="zh-CN" altLang="en-US" sz="2000" smtClean="0"/>
              <a:t>即使 </a:t>
            </a:r>
            <a:r>
              <a:rPr lang="en-US" altLang="zh-CN" sz="2000" smtClean="0"/>
              <a:t>V = C.K</a:t>
            </a:r>
            <a:r>
              <a:rPr lang="en-US" altLang="zh-CN" sz="2000" baseline="-25000" smtClean="0"/>
              <a:t>i</a:t>
            </a:r>
          </a:p>
          <a:p>
            <a:pPr lvl="1"/>
            <a:r>
              <a:rPr lang="zh-CN" altLang="en-US" sz="2000" smtClean="0"/>
              <a:t>而且由此达到的叶结点 </a:t>
            </a:r>
            <a:r>
              <a:rPr lang="en-US" altLang="zh-CN" sz="2000" smtClean="0"/>
              <a:t>C </a:t>
            </a:r>
            <a:r>
              <a:rPr lang="zh-CN" altLang="en-US" sz="2000" smtClean="0"/>
              <a:t>可能仅包含小于 </a:t>
            </a:r>
            <a:r>
              <a:rPr lang="en-US" altLang="zh-CN" sz="2000" smtClean="0"/>
              <a:t>V </a:t>
            </a:r>
            <a:r>
              <a:rPr lang="zh-CN" altLang="en-US" sz="2000" smtClean="0"/>
              <a:t>的搜索码（即使 </a:t>
            </a:r>
            <a:r>
              <a:rPr lang="en-US" altLang="zh-CN" sz="2000" smtClean="0"/>
              <a:t>V </a:t>
            </a:r>
            <a:r>
              <a:rPr lang="zh-CN" altLang="en-US" sz="2000" smtClean="0"/>
              <a:t>在树中并不存在）</a:t>
            </a:r>
          </a:p>
          <a:p>
            <a:pPr lvl="2"/>
            <a:r>
              <a:rPr lang="zh-CN" altLang="en-US" sz="2000" smtClean="0"/>
              <a:t>在这种情况下，查找过程必须置 </a:t>
            </a:r>
            <a:r>
              <a:rPr lang="en-US" altLang="zh-CN" sz="2000" smtClean="0"/>
              <a:t>C = C </a:t>
            </a:r>
            <a:r>
              <a:rPr lang="zh-CN" altLang="en-US" sz="2000" smtClean="0"/>
              <a:t>的右兄弟，并且在此检查 </a:t>
            </a:r>
            <a:r>
              <a:rPr lang="en-US" altLang="zh-CN" sz="2000" smtClean="0"/>
              <a:t>C </a:t>
            </a:r>
            <a:r>
              <a:rPr lang="zh-CN" altLang="en-US" sz="2000" smtClean="0"/>
              <a:t>是否包含 </a:t>
            </a:r>
            <a:r>
              <a:rPr lang="en-US" altLang="zh-CN" sz="2000" smtClean="0"/>
              <a:t>V </a:t>
            </a:r>
          </a:p>
          <a:p>
            <a:r>
              <a:rPr lang="zh-CN" altLang="en-US" sz="2400" smtClean="0"/>
              <a:t>程序 </a:t>
            </a:r>
            <a:r>
              <a:rPr lang="en-US" altLang="zh-CN" sz="2400" smtClean="0"/>
              <a:t>printAll</a:t>
            </a:r>
          </a:p>
          <a:p>
            <a:pPr lvl="1"/>
            <a:r>
              <a:rPr lang="zh-CN" altLang="en-US" sz="2000" smtClean="0"/>
              <a:t>使用修改后的查找过程找到初次出现的 </a:t>
            </a:r>
            <a:r>
              <a:rPr lang="en-US" altLang="zh-CN" sz="2000" smtClean="0"/>
              <a:t>V</a:t>
            </a:r>
          </a:p>
          <a:p>
            <a:pPr lvl="1"/>
            <a:r>
              <a:rPr lang="zh-CN" altLang="en-US" sz="2000" smtClean="0"/>
              <a:t>遍历连续叶找到所有出现的 </a:t>
            </a:r>
            <a:r>
              <a:rPr lang="en-US" altLang="zh-CN" sz="2000" smtClean="0"/>
              <a:t>V</a:t>
            </a:r>
          </a:p>
          <a:p>
            <a:endParaRPr lang="en-US" altLang="zh-CN" sz="2400"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306" name="Rectangle 2"/>
          <p:cNvSpPr>
            <a:spLocks noGrp="1" noChangeArrowheads="1"/>
          </p:cNvSpPr>
          <p:nvPr>
            <p:ph type="title"/>
          </p:nvPr>
        </p:nvSpPr>
        <p:spPr/>
        <p:txBody>
          <a:bodyPr/>
          <a:lstStyle/>
          <a:p>
            <a:pPr>
              <a:defRPr/>
            </a:pPr>
            <a:r>
              <a:rPr lang="en-US" altLang="zh-CN" smtClean="0">
                <a:effectLst>
                  <a:outerShdw blurRad="38100" dist="38100" dir="2700000" algn="tl">
                    <a:srgbClr val="C0C0C0"/>
                  </a:outerShdw>
                </a:effectLst>
                <a:latin typeface="宋体" charset="-122"/>
                <a:ea typeface="宋体" charset="-122"/>
              </a:rPr>
              <a:t>B</a:t>
            </a:r>
            <a:r>
              <a:rPr lang="en-US" altLang="zh-CN" baseline="30000" smtClean="0">
                <a:effectLst>
                  <a:outerShdw blurRad="38100" dist="38100" dir="2700000" algn="tl">
                    <a:srgbClr val="C0C0C0"/>
                  </a:outerShdw>
                </a:effectLst>
                <a:latin typeface="宋体" charset="-122"/>
                <a:ea typeface="宋体" charset="-122"/>
              </a:rPr>
              <a:t>+</a:t>
            </a:r>
            <a:r>
              <a:rPr lang="zh-CN" altLang="en-US" smtClean="0">
                <a:effectLst>
                  <a:outerShdw blurRad="38100" dist="38100" dir="2700000" algn="tl">
                    <a:srgbClr val="C0C0C0"/>
                  </a:outerShdw>
                </a:effectLst>
                <a:latin typeface="宋体" charset="-122"/>
                <a:ea typeface="宋体" charset="-122"/>
              </a:rPr>
              <a:t>树的查询</a:t>
            </a:r>
            <a:r>
              <a:rPr lang="zh-CN" altLang="en-US" smtClean="0">
                <a:effectLst>
                  <a:outerShdw blurRad="38100" dist="38100" dir="2700000" algn="tl">
                    <a:srgbClr val="C0C0C0"/>
                  </a:outerShdw>
                </a:effectLst>
              </a:rPr>
              <a:t> </a:t>
            </a:r>
            <a:r>
              <a:rPr lang="en-US" altLang="zh-CN" smtClean="0">
                <a:effectLst>
                  <a:outerShdw blurRad="38100" dist="38100" dir="2700000" algn="tl">
                    <a:srgbClr val="C0C0C0"/>
                  </a:outerShdw>
                </a:effectLst>
              </a:rPr>
              <a:t>(Cont.)</a:t>
            </a:r>
          </a:p>
        </p:txBody>
      </p:sp>
      <p:sp>
        <p:nvSpPr>
          <p:cNvPr id="124931" name="Rectangle 3"/>
          <p:cNvSpPr>
            <a:spLocks noGrp="1" noChangeArrowheads="1"/>
          </p:cNvSpPr>
          <p:nvPr>
            <p:ph type="body" idx="1"/>
          </p:nvPr>
        </p:nvSpPr>
        <p:spPr>
          <a:xfrm>
            <a:off x="900113" y="1538288"/>
            <a:ext cx="7566025" cy="4670425"/>
          </a:xfrm>
        </p:spPr>
        <p:txBody>
          <a:bodyPr/>
          <a:lstStyle/>
          <a:p>
            <a:r>
              <a:rPr lang="zh-CN" altLang="en-US" sz="2000" smtClean="0"/>
              <a:t>如果文件中有 </a:t>
            </a:r>
            <a:r>
              <a:rPr lang="en-US" altLang="zh-CN" sz="2000" smtClean="0"/>
              <a:t>K </a:t>
            </a:r>
            <a:r>
              <a:rPr lang="zh-CN" altLang="en-US" sz="2000" smtClean="0"/>
              <a:t>个搜索码值， 树的高度不超过  </a:t>
            </a:r>
            <a:r>
              <a:rPr lang="zh-CN" altLang="en-US" sz="2000" smtClean="0">
                <a:sym typeface="Symbol" panose="05050102010706020507" pitchFamily="18" charset="2"/>
              </a:rPr>
              <a:t></a:t>
            </a:r>
            <a:r>
              <a:rPr lang="en-US" altLang="zh-CN" sz="2000" smtClean="0">
                <a:sym typeface="Symbol" panose="05050102010706020507" pitchFamily="18" charset="2"/>
              </a:rPr>
              <a:t>logn/2(K)</a:t>
            </a:r>
            <a:endParaRPr lang="zh-CN" altLang="en-US" sz="2000" smtClean="0">
              <a:sym typeface="Symbol" panose="05050102010706020507" pitchFamily="18" charset="2"/>
            </a:endParaRPr>
          </a:p>
          <a:p>
            <a:r>
              <a:rPr lang="zh-CN" altLang="en-US" sz="2000" smtClean="0">
                <a:sym typeface="Symbol" panose="05050102010706020507" pitchFamily="18" charset="2"/>
              </a:rPr>
              <a:t>一个结点通常与一个磁盘块大小相同 ，通常为 </a:t>
            </a:r>
            <a:r>
              <a:rPr lang="en-US" altLang="zh-CN" sz="2000" smtClean="0">
                <a:sym typeface="Symbol" panose="05050102010706020507" pitchFamily="18" charset="2"/>
              </a:rPr>
              <a:t>4 </a:t>
            </a:r>
            <a:r>
              <a:rPr lang="zh-CN" altLang="en-US" sz="2000" smtClean="0">
                <a:sym typeface="Symbol" panose="05050102010706020507" pitchFamily="18" charset="2"/>
              </a:rPr>
              <a:t>千字节</a:t>
            </a:r>
          </a:p>
          <a:p>
            <a:pPr lvl="1"/>
            <a:r>
              <a:rPr lang="en-US" altLang="zh-CN" sz="2000" smtClean="0">
                <a:sym typeface="Symbol" panose="05050102010706020507" pitchFamily="18" charset="2"/>
              </a:rPr>
              <a:t>n </a:t>
            </a:r>
            <a:r>
              <a:rPr lang="zh-CN" altLang="en-US" sz="2000" smtClean="0">
                <a:sym typeface="Symbol" panose="05050102010706020507" pitchFamily="18" charset="2"/>
              </a:rPr>
              <a:t>通常大小为 </a:t>
            </a:r>
            <a:r>
              <a:rPr lang="en-US" altLang="zh-CN" sz="2000" smtClean="0">
                <a:sym typeface="Symbol" panose="05050102010706020507" pitchFamily="18" charset="2"/>
              </a:rPr>
              <a:t>100 </a:t>
            </a:r>
            <a:r>
              <a:rPr lang="zh-CN" altLang="en-US" sz="2000" smtClean="0">
                <a:sym typeface="Symbol" panose="05050102010706020507" pitchFamily="18" charset="2"/>
              </a:rPr>
              <a:t>左右 </a:t>
            </a:r>
            <a:r>
              <a:rPr lang="en-US" altLang="zh-CN" sz="2000" smtClean="0">
                <a:sym typeface="Symbol" panose="05050102010706020507" pitchFamily="18" charset="2"/>
              </a:rPr>
              <a:t>(</a:t>
            </a:r>
            <a:r>
              <a:rPr lang="zh-CN" altLang="en-US" sz="2000" smtClean="0">
                <a:sym typeface="Symbol" panose="05050102010706020507" pitchFamily="18" charset="2"/>
              </a:rPr>
              <a:t>每个索引项 </a:t>
            </a:r>
            <a:r>
              <a:rPr lang="en-US" altLang="zh-CN" sz="2000" smtClean="0">
                <a:sym typeface="Symbol" panose="05050102010706020507" pitchFamily="18" charset="2"/>
              </a:rPr>
              <a:t>40 </a:t>
            </a:r>
            <a:r>
              <a:rPr lang="zh-CN" altLang="en-US" sz="2000" smtClean="0">
                <a:sym typeface="Symbol" panose="05050102010706020507" pitchFamily="18" charset="2"/>
              </a:rPr>
              <a:t>个字节</a:t>
            </a:r>
            <a:r>
              <a:rPr lang="en-US" altLang="zh-CN" sz="2000" smtClean="0">
                <a:sym typeface="Symbol" panose="05050102010706020507" pitchFamily="18" charset="2"/>
              </a:rPr>
              <a:t>)</a:t>
            </a:r>
            <a:endParaRPr lang="zh-CN" altLang="en-US" sz="2000" smtClean="0">
              <a:sym typeface="Symbol" panose="05050102010706020507" pitchFamily="18" charset="2"/>
            </a:endParaRPr>
          </a:p>
          <a:p>
            <a:r>
              <a:rPr lang="zh-CN" altLang="en-US" sz="2000" smtClean="0">
                <a:sym typeface="Symbol" panose="05050102010706020507" pitchFamily="18" charset="2"/>
              </a:rPr>
              <a:t>对于 </a:t>
            </a:r>
            <a:r>
              <a:rPr lang="en-US" altLang="zh-CN" sz="2000" smtClean="0">
                <a:sym typeface="Symbol" panose="05050102010706020507" pitchFamily="18" charset="2"/>
              </a:rPr>
              <a:t>1 </a:t>
            </a:r>
            <a:r>
              <a:rPr lang="zh-CN" altLang="en-US" sz="2000" smtClean="0">
                <a:sym typeface="Symbol" panose="05050102010706020507" pitchFamily="18" charset="2"/>
              </a:rPr>
              <a:t>百万个搜索码值且</a:t>
            </a:r>
            <a:r>
              <a:rPr lang="en-US" altLang="zh-CN" sz="2000" smtClean="0">
                <a:sym typeface="Symbol" panose="05050102010706020507" pitchFamily="18" charset="2"/>
              </a:rPr>
              <a:t> n = 100</a:t>
            </a:r>
          </a:p>
          <a:p>
            <a:pPr lvl="1"/>
            <a:r>
              <a:rPr lang="zh-CN" altLang="en-US" sz="2000" smtClean="0">
                <a:sym typeface="Symbol" panose="05050102010706020507" pitchFamily="18" charset="2"/>
              </a:rPr>
              <a:t>在一次查找中至多 </a:t>
            </a:r>
            <a:r>
              <a:rPr lang="en-US" altLang="zh-CN" sz="2000" smtClean="0">
                <a:sym typeface="Symbol" panose="05050102010706020507" pitchFamily="18" charset="2"/>
              </a:rPr>
              <a:t>log50(1,000,000) = 4 </a:t>
            </a:r>
            <a:r>
              <a:rPr lang="zh-CN" altLang="en-US" sz="2000" smtClean="0">
                <a:sym typeface="Symbol" panose="05050102010706020507" pitchFamily="18" charset="2"/>
              </a:rPr>
              <a:t>个结点被访问</a:t>
            </a:r>
            <a:endParaRPr lang="en-US" altLang="zh-CN" sz="2000" smtClean="0">
              <a:sym typeface="Symbol" panose="05050102010706020507" pitchFamily="18" charset="2"/>
            </a:endParaRPr>
          </a:p>
          <a:p>
            <a:r>
              <a:rPr lang="zh-CN" altLang="en-US" sz="2000" smtClean="0">
                <a:sym typeface="Symbol" panose="05050102010706020507" pitchFamily="18" charset="2"/>
              </a:rPr>
              <a:t>当搜索码如上例那样为 </a:t>
            </a:r>
            <a:r>
              <a:rPr lang="en-US" altLang="zh-CN" sz="2000" smtClean="0">
                <a:sym typeface="Symbol" panose="05050102010706020507" pitchFamily="18" charset="2"/>
              </a:rPr>
              <a:t>1 </a:t>
            </a:r>
            <a:r>
              <a:rPr lang="zh-CN" altLang="en-US" sz="2000" smtClean="0">
                <a:sym typeface="Symbol" panose="05050102010706020507" pitchFamily="18" charset="2"/>
              </a:rPr>
              <a:t>百万时，平衡二叉树大约需要访问 </a:t>
            </a:r>
            <a:r>
              <a:rPr lang="en-US" altLang="zh-CN" sz="2000" smtClean="0">
                <a:sym typeface="Symbol" panose="05050102010706020507" pitchFamily="18" charset="2"/>
              </a:rPr>
              <a:t>20 </a:t>
            </a:r>
            <a:r>
              <a:rPr lang="zh-CN" altLang="en-US" sz="2000" smtClean="0">
                <a:sym typeface="Symbol" panose="05050102010706020507" pitchFamily="18" charset="2"/>
              </a:rPr>
              <a:t>个结点。如果每个结点在不同的磁盘块中，处理一次查找需要处理 </a:t>
            </a:r>
            <a:r>
              <a:rPr lang="en-US" altLang="zh-CN" sz="2000" smtClean="0">
                <a:sym typeface="Symbol" panose="05050102010706020507" pitchFamily="18" charset="2"/>
              </a:rPr>
              <a:t>20 </a:t>
            </a:r>
            <a:r>
              <a:rPr lang="zh-CN" altLang="en-US" sz="2000" smtClean="0">
                <a:sym typeface="Symbol" panose="05050102010706020507" pitchFamily="18" charset="2"/>
              </a:rPr>
              <a:t>个块。效率的区别是显著的，因为一次块读取需要 大约</a:t>
            </a:r>
            <a:r>
              <a:rPr lang="en-US" altLang="zh-CN" sz="2000" smtClean="0">
                <a:sym typeface="Symbol" panose="05050102010706020507" pitchFamily="18" charset="2"/>
              </a:rPr>
              <a:t>10 </a:t>
            </a:r>
            <a:r>
              <a:rPr lang="zh-CN" altLang="en-US" sz="2000" smtClean="0">
                <a:sym typeface="Symbol" panose="05050102010706020507" pitchFamily="18" charset="2"/>
              </a:rPr>
              <a:t>毫秒</a:t>
            </a:r>
            <a:endParaRPr lang="zh-CN" altLang="en-US" sz="2000"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p:txBody>
          <a:bodyPr/>
          <a:lstStyle/>
          <a:p>
            <a:pPr>
              <a:defRPr/>
            </a:pPr>
            <a:r>
              <a:rPr lang="en-US" altLang="zh-CN" smtClean="0">
                <a:effectLst>
                  <a:outerShdw blurRad="38100" dist="38100" dir="2700000" algn="tl">
                    <a:srgbClr val="C0C0C0"/>
                  </a:outerShdw>
                </a:effectLst>
                <a:latin typeface="宋体" charset="-122"/>
                <a:ea typeface="宋体" charset="-122"/>
              </a:rPr>
              <a:t>B</a:t>
            </a:r>
            <a:r>
              <a:rPr lang="en-US" altLang="zh-CN" baseline="30000" smtClean="0">
                <a:effectLst>
                  <a:outerShdw blurRad="38100" dist="38100" dir="2700000" algn="tl">
                    <a:srgbClr val="C0C0C0"/>
                  </a:outerShdw>
                </a:effectLst>
                <a:latin typeface="宋体" charset="-122"/>
                <a:ea typeface="宋体" charset="-122"/>
              </a:rPr>
              <a:t>+</a:t>
            </a:r>
            <a:r>
              <a:rPr lang="zh-CN" altLang="en-US" smtClean="0">
                <a:effectLst>
                  <a:outerShdw blurRad="38100" dist="38100" dir="2700000" algn="tl">
                    <a:srgbClr val="C0C0C0"/>
                  </a:outerShdw>
                </a:effectLst>
                <a:latin typeface="宋体" charset="-122"/>
                <a:ea typeface="宋体" charset="-122"/>
              </a:rPr>
              <a:t>树的更新</a:t>
            </a:r>
            <a:r>
              <a:rPr lang="en-US" altLang="zh-CN" smtClean="0">
                <a:effectLst>
                  <a:outerShdw blurRad="38100" dist="38100" dir="2700000" algn="tl">
                    <a:srgbClr val="C0C0C0"/>
                  </a:outerShdw>
                </a:effectLst>
                <a:latin typeface="宋体" charset="-122"/>
                <a:ea typeface="宋体" charset="-122"/>
              </a:rPr>
              <a:t>:  </a:t>
            </a:r>
            <a:r>
              <a:rPr lang="zh-CN" altLang="en-US" smtClean="0">
                <a:effectLst>
                  <a:outerShdw blurRad="38100" dist="38100" dir="2700000" algn="tl">
                    <a:srgbClr val="C0C0C0"/>
                  </a:outerShdw>
                </a:effectLst>
                <a:latin typeface="宋体" charset="-122"/>
                <a:ea typeface="宋体" charset="-122"/>
              </a:rPr>
              <a:t>插入</a:t>
            </a:r>
          </a:p>
        </p:txBody>
      </p:sp>
      <p:sp>
        <p:nvSpPr>
          <p:cNvPr id="126979" name="Rectangle 3"/>
          <p:cNvSpPr>
            <a:spLocks noGrp="1" noChangeArrowheads="1"/>
          </p:cNvSpPr>
          <p:nvPr>
            <p:ph type="body" idx="1"/>
          </p:nvPr>
        </p:nvSpPr>
        <p:spPr>
          <a:xfrm>
            <a:off x="1292225" y="1093788"/>
            <a:ext cx="7183438" cy="4903787"/>
          </a:xfrm>
        </p:spPr>
        <p:txBody>
          <a:bodyPr/>
          <a:lstStyle/>
          <a:p>
            <a:pPr>
              <a:buFont typeface="Monotype Sorts" charset="2"/>
              <a:buAutoNum type="arabicPeriod"/>
            </a:pPr>
            <a:r>
              <a:rPr lang="zh-CN" altLang="en-US" sz="2000" smtClean="0"/>
              <a:t>找到搜索码值将要插入的叶结点</a:t>
            </a:r>
          </a:p>
          <a:p>
            <a:pPr>
              <a:buFont typeface="Monotype Sorts" charset="2"/>
              <a:buAutoNum type="arabicPeriod"/>
            </a:pPr>
            <a:r>
              <a:rPr lang="zh-CN" altLang="en-US" sz="2000" smtClean="0"/>
              <a:t>如果在此叶结点中搜索码值已经存在</a:t>
            </a:r>
          </a:p>
          <a:p>
            <a:pPr marL="800100" lvl="1" indent="-342900">
              <a:buFont typeface="Monotype Sorts" charset="2"/>
              <a:buAutoNum type="arabicPeriod"/>
            </a:pPr>
            <a:r>
              <a:rPr lang="zh-CN" altLang="en-US" sz="2000" smtClean="0"/>
              <a:t>向文件中添加新记录</a:t>
            </a:r>
          </a:p>
          <a:p>
            <a:pPr marL="800100" lvl="1" indent="-342900">
              <a:buFont typeface="Monotype Sorts" charset="2"/>
              <a:buAutoNum type="arabicPeriod"/>
            </a:pPr>
            <a:r>
              <a:rPr lang="zh-CN" altLang="en-US" sz="2000" smtClean="0"/>
              <a:t>如果必要的话，添加一个指针到桶中</a:t>
            </a:r>
          </a:p>
          <a:p>
            <a:pPr>
              <a:buFont typeface="Monotype Sorts" charset="2"/>
              <a:buAutoNum type="arabicPeriod"/>
            </a:pPr>
            <a:r>
              <a:rPr lang="zh-CN" altLang="en-US" sz="2000" smtClean="0"/>
              <a:t>如果搜索码值不存在</a:t>
            </a:r>
            <a:endParaRPr lang="en-US" altLang="zh-CN" sz="2000" smtClean="0"/>
          </a:p>
          <a:p>
            <a:pPr marL="800100" lvl="1" indent="-342900">
              <a:buFont typeface="Monotype Sorts" charset="2"/>
              <a:buAutoNum type="arabicPeriod"/>
            </a:pPr>
            <a:r>
              <a:rPr lang="zh-CN" altLang="en-US" sz="2000" smtClean="0"/>
              <a:t>将记录添加到主文件 </a:t>
            </a:r>
            <a:r>
              <a:rPr lang="en-US" altLang="zh-CN" sz="2000" smtClean="0"/>
              <a:t>(</a:t>
            </a:r>
            <a:r>
              <a:rPr lang="zh-CN" altLang="en-US" sz="2000" smtClean="0"/>
              <a:t>如果必要的话，创建一个新桶</a:t>
            </a:r>
            <a:r>
              <a:rPr lang="en-US" altLang="zh-CN" sz="2000" smtClean="0"/>
              <a:t>)</a:t>
            </a:r>
            <a:endParaRPr lang="zh-CN" altLang="en-US" sz="2000" smtClean="0"/>
          </a:p>
          <a:p>
            <a:pPr marL="800100" lvl="1" indent="-342900">
              <a:buFont typeface="Monotype Sorts" charset="2"/>
              <a:buAutoNum type="arabicPeriod"/>
            </a:pPr>
            <a:r>
              <a:rPr lang="zh-CN" altLang="en-US" sz="2000" smtClean="0"/>
              <a:t>如果在此叶结点中有空间，插入键值对 </a:t>
            </a:r>
            <a:r>
              <a:rPr lang="en-US" altLang="zh-CN" sz="2000" smtClean="0"/>
              <a:t>(key-value, pointer) </a:t>
            </a:r>
            <a:r>
              <a:rPr lang="zh-CN" altLang="en-US" sz="2000" smtClean="0"/>
              <a:t>到叶结点中</a:t>
            </a:r>
          </a:p>
          <a:p>
            <a:pPr marL="800100" lvl="1" indent="-342900">
              <a:buFont typeface="Monotype Sorts" charset="2"/>
              <a:buAutoNum type="arabicPeriod"/>
            </a:pPr>
            <a:r>
              <a:rPr lang="zh-CN" altLang="en-US" sz="2000" smtClean="0"/>
              <a:t>否则，</a:t>
            </a:r>
            <a:r>
              <a:rPr lang="en-US" altLang="zh-CN" sz="2000" smtClean="0"/>
              <a:t> </a:t>
            </a:r>
            <a:r>
              <a:rPr lang="zh-CN" altLang="en-US" sz="2000" smtClean="0"/>
              <a:t>分裂结点</a:t>
            </a:r>
            <a:endParaRPr lang="en-US" altLang="zh-CN" sz="2000"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02" name="Rectangle 2"/>
          <p:cNvSpPr>
            <a:spLocks noGrp="1" noChangeArrowheads="1"/>
          </p:cNvSpPr>
          <p:nvPr>
            <p:ph type="title"/>
          </p:nvPr>
        </p:nvSpPr>
        <p:spPr/>
        <p:txBody>
          <a:bodyPr/>
          <a:lstStyle/>
          <a:p>
            <a:pPr>
              <a:defRPr/>
            </a:pPr>
            <a:r>
              <a:rPr lang="en-US" altLang="zh-CN" smtClean="0">
                <a:effectLst>
                  <a:outerShdw blurRad="38100" dist="38100" dir="2700000" algn="tl">
                    <a:srgbClr val="C0C0C0"/>
                  </a:outerShdw>
                </a:effectLst>
                <a:latin typeface="宋体" charset="-122"/>
                <a:ea typeface="宋体" charset="-122"/>
              </a:rPr>
              <a:t>B</a:t>
            </a:r>
            <a:r>
              <a:rPr lang="en-US" altLang="zh-CN" baseline="30000" smtClean="0">
                <a:effectLst>
                  <a:outerShdw blurRad="38100" dist="38100" dir="2700000" algn="tl">
                    <a:srgbClr val="C0C0C0"/>
                  </a:outerShdw>
                </a:effectLst>
                <a:latin typeface="宋体" charset="-122"/>
                <a:ea typeface="宋体" charset="-122"/>
              </a:rPr>
              <a:t>+</a:t>
            </a:r>
            <a:r>
              <a:rPr lang="zh-CN" altLang="en-US" smtClean="0">
                <a:effectLst>
                  <a:outerShdw blurRad="38100" dist="38100" dir="2700000" algn="tl">
                    <a:srgbClr val="C0C0C0"/>
                  </a:outerShdw>
                </a:effectLst>
                <a:latin typeface="宋体" charset="-122"/>
                <a:ea typeface="宋体" charset="-122"/>
              </a:rPr>
              <a:t>树的更新</a:t>
            </a:r>
            <a:r>
              <a:rPr lang="en-US" altLang="zh-CN" smtClean="0">
                <a:effectLst>
                  <a:outerShdw blurRad="38100" dist="38100" dir="2700000" algn="tl">
                    <a:srgbClr val="C0C0C0"/>
                  </a:outerShdw>
                </a:effectLst>
                <a:latin typeface="宋体" charset="-122"/>
                <a:ea typeface="宋体" charset="-122"/>
              </a:rPr>
              <a:t>:  </a:t>
            </a:r>
            <a:r>
              <a:rPr lang="zh-CN" altLang="en-US" smtClean="0">
                <a:effectLst>
                  <a:outerShdw blurRad="38100" dist="38100" dir="2700000" algn="tl">
                    <a:srgbClr val="C0C0C0"/>
                  </a:outerShdw>
                </a:effectLst>
                <a:latin typeface="宋体" charset="-122"/>
                <a:ea typeface="宋体" charset="-122"/>
              </a:rPr>
              <a:t>插入</a:t>
            </a:r>
            <a:r>
              <a:rPr lang="en-US" altLang="zh-CN" smtClean="0">
                <a:effectLst>
                  <a:outerShdw blurRad="38100" dist="38100" dir="2700000" algn="tl">
                    <a:srgbClr val="C0C0C0"/>
                  </a:outerShdw>
                </a:effectLst>
              </a:rPr>
              <a:t>(Cont.)</a:t>
            </a:r>
          </a:p>
        </p:txBody>
      </p:sp>
      <p:sp>
        <p:nvSpPr>
          <p:cNvPr id="129027" name="Rectangle 3"/>
          <p:cNvSpPr>
            <a:spLocks noGrp="1" noChangeArrowheads="1"/>
          </p:cNvSpPr>
          <p:nvPr>
            <p:ph type="body" idx="1"/>
          </p:nvPr>
        </p:nvSpPr>
        <p:spPr/>
        <p:txBody>
          <a:bodyPr/>
          <a:lstStyle/>
          <a:p>
            <a:r>
              <a:rPr lang="zh-CN" altLang="en-US" sz="1800" smtClean="0"/>
              <a:t>分裂叶结点</a:t>
            </a:r>
            <a:r>
              <a:rPr lang="en-US" altLang="zh-CN" sz="1800" smtClean="0"/>
              <a:t>:</a:t>
            </a:r>
          </a:p>
          <a:p>
            <a:pPr lvl="1"/>
            <a:r>
              <a:rPr lang="zh-CN" altLang="en-US" sz="1800" smtClean="0"/>
              <a:t>对 </a:t>
            </a:r>
            <a:r>
              <a:rPr lang="en-US" altLang="zh-CN" sz="1800" i="1" smtClean="0"/>
              <a:t>n </a:t>
            </a:r>
            <a:r>
              <a:rPr lang="zh-CN" altLang="en-US" sz="1800" smtClean="0"/>
              <a:t>个键值对</a:t>
            </a:r>
            <a:r>
              <a:rPr lang="zh-CN" altLang="en-US" sz="1800" i="1" smtClean="0"/>
              <a:t> </a:t>
            </a:r>
            <a:r>
              <a:rPr lang="en-US" altLang="zh-CN" sz="1800" smtClean="0"/>
              <a:t>(search-key value, pointer </a:t>
            </a:r>
            <a:r>
              <a:rPr lang="zh-CN" altLang="en-US" sz="1800" smtClean="0"/>
              <a:t>，包括被插入的</a:t>
            </a:r>
            <a:r>
              <a:rPr lang="en-US" altLang="zh-CN" sz="1800" smtClean="0"/>
              <a:t>) </a:t>
            </a:r>
            <a:r>
              <a:rPr lang="zh-CN" altLang="en-US" sz="1800" smtClean="0"/>
              <a:t>进行排序。将前  </a:t>
            </a:r>
            <a:r>
              <a:rPr lang="zh-CN" altLang="en-US" sz="1800" smtClean="0">
                <a:sym typeface="Symbol" panose="05050102010706020507" pitchFamily="18" charset="2"/>
              </a:rPr>
              <a:t></a:t>
            </a:r>
            <a:r>
              <a:rPr lang="en-US" altLang="zh-CN" sz="1800" i="1" smtClean="0">
                <a:sym typeface="Symbol" panose="05050102010706020507" pitchFamily="18" charset="2"/>
              </a:rPr>
              <a:t>n</a:t>
            </a:r>
            <a:r>
              <a:rPr lang="en-US" altLang="zh-CN" sz="1800" smtClean="0">
                <a:sym typeface="Symbol" panose="05050102010706020507" pitchFamily="18" charset="2"/>
              </a:rPr>
              <a:t>/2 </a:t>
            </a:r>
            <a:r>
              <a:rPr lang="zh-CN" altLang="en-US" sz="1800" smtClean="0">
                <a:sym typeface="Symbol" panose="05050102010706020507" pitchFamily="18" charset="2"/>
              </a:rPr>
              <a:t>个放入原始结点，余下的放入新结点</a:t>
            </a:r>
          </a:p>
          <a:p>
            <a:pPr lvl="1"/>
            <a:r>
              <a:rPr lang="zh-CN" altLang="en-US" sz="1800" smtClean="0">
                <a:sym typeface="Symbol" panose="05050102010706020507" pitchFamily="18" charset="2"/>
              </a:rPr>
              <a:t>新结点 </a:t>
            </a:r>
            <a:r>
              <a:rPr lang="en-US" altLang="zh-CN" sz="1800" i="1" smtClean="0">
                <a:sym typeface="Symbol" panose="05050102010706020507" pitchFamily="18" charset="2"/>
              </a:rPr>
              <a:t>p </a:t>
            </a:r>
            <a:r>
              <a:rPr lang="zh-CN" altLang="en-US" sz="1800" i="1" smtClean="0">
                <a:sym typeface="Symbol" panose="05050102010706020507" pitchFamily="18" charset="2"/>
              </a:rPr>
              <a:t>，</a:t>
            </a:r>
            <a:r>
              <a:rPr lang="zh-CN" altLang="en-US" sz="1800" smtClean="0">
                <a:sym typeface="Symbol" panose="05050102010706020507" pitchFamily="18" charset="2"/>
              </a:rPr>
              <a:t>让</a:t>
            </a:r>
            <a:r>
              <a:rPr lang="zh-CN" altLang="en-US" sz="1800" i="1" smtClean="0">
                <a:sym typeface="Symbol" panose="05050102010706020507" pitchFamily="18" charset="2"/>
              </a:rPr>
              <a:t> </a:t>
            </a:r>
            <a:r>
              <a:rPr lang="en-US" altLang="zh-CN" sz="1800" i="1" smtClean="0">
                <a:sym typeface="Symbol" panose="05050102010706020507" pitchFamily="18" charset="2"/>
              </a:rPr>
              <a:t>k </a:t>
            </a:r>
            <a:r>
              <a:rPr lang="zh-CN" altLang="en-US" sz="1800" i="1" smtClean="0">
                <a:sym typeface="Symbol" panose="05050102010706020507" pitchFamily="18" charset="2"/>
              </a:rPr>
              <a:t>作为 </a:t>
            </a:r>
            <a:r>
              <a:rPr lang="en-US" altLang="zh-CN" sz="1800" i="1" smtClean="0">
                <a:sym typeface="Symbol" panose="05050102010706020507" pitchFamily="18" charset="2"/>
              </a:rPr>
              <a:t>p </a:t>
            </a:r>
            <a:r>
              <a:rPr lang="zh-CN" altLang="en-US" sz="1800" i="1" smtClean="0">
                <a:sym typeface="Symbol" panose="05050102010706020507" pitchFamily="18" charset="2"/>
              </a:rPr>
              <a:t>中的最小搜索码值，插入</a:t>
            </a:r>
            <a:r>
              <a:rPr lang="en-US" altLang="zh-CN" sz="1800" smtClean="0">
                <a:sym typeface="Symbol" panose="05050102010706020507" pitchFamily="18" charset="2"/>
              </a:rPr>
              <a:t> (</a:t>
            </a:r>
            <a:r>
              <a:rPr lang="en-US" altLang="zh-CN" sz="1800" i="1" smtClean="0">
                <a:sym typeface="Symbol" panose="05050102010706020507" pitchFamily="18" charset="2"/>
              </a:rPr>
              <a:t>k,p</a:t>
            </a:r>
            <a:r>
              <a:rPr lang="en-US" altLang="zh-CN" sz="1800" smtClean="0">
                <a:sym typeface="Symbol" panose="05050102010706020507" pitchFamily="18" charset="2"/>
              </a:rPr>
              <a:t>) </a:t>
            </a:r>
            <a:r>
              <a:rPr lang="zh-CN" altLang="en-US" sz="1800" smtClean="0">
                <a:sym typeface="Symbol" panose="05050102010706020507" pitchFamily="18" charset="2"/>
              </a:rPr>
              <a:t>到父结点中</a:t>
            </a:r>
          </a:p>
          <a:p>
            <a:pPr lvl="1"/>
            <a:r>
              <a:rPr lang="zh-CN" altLang="en-US" sz="1800" smtClean="0">
                <a:sym typeface="Symbol" panose="05050102010706020507" pitchFamily="18" charset="2"/>
              </a:rPr>
              <a:t>如果父结点是满的，对它进行分裂，重复这个过程</a:t>
            </a:r>
          </a:p>
          <a:p>
            <a:r>
              <a:rPr lang="zh-CN" altLang="en-US" sz="1800" smtClean="0"/>
              <a:t>分裂结点一直向上进行直到发现一个不满的结点</a:t>
            </a:r>
            <a:endParaRPr lang="en-US" altLang="zh-CN" sz="1800" smtClean="0"/>
          </a:p>
          <a:p>
            <a:pPr lvl="1"/>
            <a:r>
              <a:rPr lang="zh-CN" altLang="en-US" sz="1800" smtClean="0"/>
              <a:t>在最坏的情况下根结点可能也会被分裂，以致树的高度加 </a:t>
            </a:r>
            <a:r>
              <a:rPr lang="en-US" altLang="zh-CN" sz="1800" smtClean="0"/>
              <a:t>1 </a:t>
            </a:r>
            <a:endParaRPr lang="zh-CN" altLang="en-US" sz="1800" smtClean="0"/>
          </a:p>
        </p:txBody>
      </p:sp>
      <p:sp>
        <p:nvSpPr>
          <p:cNvPr id="129028" name="Text Box 4"/>
          <p:cNvSpPr txBox="1">
            <a:spLocks noChangeArrowheads="1"/>
          </p:cNvSpPr>
          <p:nvPr/>
        </p:nvSpPr>
        <p:spPr bwMode="auto">
          <a:xfrm>
            <a:off x="1060450" y="5675313"/>
            <a:ext cx="77676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r>
              <a:rPr kumimoji="0" lang="zh-CN" altLang="en-US" sz="1600"/>
              <a:t>在插入 </a:t>
            </a:r>
            <a:r>
              <a:rPr kumimoji="0" lang="en-US" altLang="zh-CN" sz="1600"/>
              <a:t>Adams </a:t>
            </a:r>
            <a:r>
              <a:rPr kumimoji="0" lang="zh-CN" altLang="en-US" sz="1600"/>
              <a:t>时分裂包含 </a:t>
            </a:r>
            <a:r>
              <a:rPr kumimoji="0" lang="en-US" altLang="zh-CN" sz="1600"/>
              <a:t>Brandt, Califieri </a:t>
            </a:r>
            <a:r>
              <a:rPr kumimoji="0" lang="zh-CN" altLang="en-US" sz="1600"/>
              <a:t>和 </a:t>
            </a:r>
            <a:r>
              <a:rPr kumimoji="0" lang="en-US" altLang="zh-CN" sz="1600"/>
              <a:t>Crick </a:t>
            </a:r>
            <a:r>
              <a:rPr kumimoji="0" lang="zh-CN" altLang="en-US" sz="1600"/>
              <a:t>的结点</a:t>
            </a:r>
          </a:p>
          <a:p>
            <a:pPr>
              <a:spcBef>
                <a:spcPct val="0"/>
              </a:spcBef>
              <a:buClrTx/>
              <a:buSzTx/>
              <a:buFontTx/>
              <a:buNone/>
            </a:pPr>
            <a:r>
              <a:rPr kumimoji="0" lang="zh-CN" altLang="en-US" sz="1600"/>
              <a:t>下一步</a:t>
            </a:r>
            <a:r>
              <a:rPr kumimoji="0" lang="en-US" altLang="zh-CN" sz="1600"/>
              <a:t>: </a:t>
            </a:r>
            <a:r>
              <a:rPr kumimoji="0" lang="zh-CN" altLang="en-US" sz="1600"/>
              <a:t>插入项 </a:t>
            </a:r>
            <a:r>
              <a:rPr kumimoji="0" lang="en-US" altLang="zh-CN" sz="1600"/>
              <a:t>(Califieri,pointer-to-new-node) </a:t>
            </a:r>
            <a:r>
              <a:rPr kumimoji="0" lang="zh-CN" altLang="en-US" sz="1600"/>
              <a:t>到父结点</a:t>
            </a:r>
          </a:p>
        </p:txBody>
      </p:sp>
      <p:pic>
        <p:nvPicPr>
          <p:cNvPr id="129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3" y="4765675"/>
            <a:ext cx="7459662"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450" name="Rectangle 2"/>
          <p:cNvSpPr>
            <a:spLocks noGrp="1" noChangeArrowheads="1"/>
          </p:cNvSpPr>
          <p:nvPr>
            <p:ph type="title"/>
          </p:nvPr>
        </p:nvSpPr>
        <p:spPr>
          <a:xfrm>
            <a:off x="819150" y="0"/>
            <a:ext cx="8077200" cy="609600"/>
          </a:xfrm>
        </p:spPr>
        <p:txBody>
          <a:bodyPr/>
          <a:lstStyle/>
          <a:p>
            <a:pPr>
              <a:defRPr/>
            </a:pPr>
            <a:r>
              <a:rPr lang="en-US" altLang="zh-CN" smtClean="0">
                <a:effectLst>
                  <a:outerShdw blurRad="38100" dist="38100" dir="2700000" algn="tl">
                    <a:srgbClr val="C0C0C0"/>
                  </a:outerShdw>
                </a:effectLst>
                <a:latin typeface="宋体" charset="-122"/>
                <a:ea typeface="宋体" charset="-122"/>
              </a:rPr>
              <a:t>B</a:t>
            </a:r>
            <a:r>
              <a:rPr lang="en-US" altLang="zh-CN" baseline="30000" smtClean="0">
                <a:effectLst>
                  <a:outerShdw blurRad="38100" dist="38100" dir="2700000" algn="tl">
                    <a:srgbClr val="C0C0C0"/>
                  </a:outerShdw>
                </a:effectLst>
                <a:latin typeface="宋体" charset="-122"/>
                <a:ea typeface="宋体" charset="-122"/>
              </a:rPr>
              <a:t>+</a:t>
            </a:r>
            <a:r>
              <a:rPr lang="zh-CN" altLang="en-US" smtClean="0">
                <a:effectLst>
                  <a:outerShdw blurRad="38100" dist="38100" dir="2700000" algn="tl">
                    <a:srgbClr val="C0C0C0"/>
                  </a:outerShdw>
                </a:effectLst>
                <a:latin typeface="宋体" charset="-122"/>
                <a:ea typeface="宋体" charset="-122"/>
              </a:rPr>
              <a:t>树的更新</a:t>
            </a:r>
            <a:r>
              <a:rPr lang="en-US" altLang="zh-CN" smtClean="0">
                <a:effectLst>
                  <a:outerShdw blurRad="38100" dist="38100" dir="2700000" algn="tl">
                    <a:srgbClr val="C0C0C0"/>
                  </a:outerShdw>
                </a:effectLst>
                <a:latin typeface="宋体" charset="-122"/>
                <a:ea typeface="宋体" charset="-122"/>
              </a:rPr>
              <a:t>:  </a:t>
            </a:r>
            <a:r>
              <a:rPr lang="zh-CN" altLang="en-US" smtClean="0">
                <a:effectLst>
                  <a:outerShdw blurRad="38100" dist="38100" dir="2700000" algn="tl">
                    <a:srgbClr val="C0C0C0"/>
                  </a:outerShdw>
                </a:effectLst>
                <a:latin typeface="宋体" charset="-122"/>
                <a:ea typeface="宋体" charset="-122"/>
              </a:rPr>
              <a:t>插入</a:t>
            </a:r>
          </a:p>
        </p:txBody>
      </p:sp>
      <p:sp>
        <p:nvSpPr>
          <p:cNvPr id="131075" name="Text Box 3"/>
          <p:cNvSpPr txBox="1">
            <a:spLocks noChangeArrowheads="1"/>
          </p:cNvSpPr>
          <p:nvPr/>
        </p:nvSpPr>
        <p:spPr bwMode="auto">
          <a:xfrm>
            <a:off x="2986088" y="5921375"/>
            <a:ext cx="3219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600"/>
              <a:t>插入“</a:t>
            </a:r>
            <a:r>
              <a:rPr kumimoji="0" lang="en-US" altLang="zh-CN" sz="1600"/>
              <a:t>Adams” </a:t>
            </a:r>
            <a:r>
              <a:rPr kumimoji="0" lang="zh-CN" altLang="en-US" sz="1600"/>
              <a:t>之前和之后的</a:t>
            </a:r>
            <a:r>
              <a:rPr kumimoji="0" lang="en-US" altLang="zh-CN" sz="1800"/>
              <a:t>B</a:t>
            </a:r>
            <a:r>
              <a:rPr kumimoji="0" lang="en-US" altLang="zh-CN" sz="1800" baseline="30000"/>
              <a:t>+</a:t>
            </a:r>
            <a:r>
              <a:rPr kumimoji="0" lang="zh-CN" altLang="en-US" sz="1600"/>
              <a:t>树</a:t>
            </a:r>
          </a:p>
        </p:txBody>
      </p:sp>
      <p:pic>
        <p:nvPicPr>
          <p:cNvPr id="13107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3627438"/>
            <a:ext cx="8799513"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7" name="Picture 5"/>
          <p:cNvPicPr>
            <a:picLocks noChangeAspect="1" noChangeArrowheads="1"/>
          </p:cNvPicPr>
          <p:nvPr/>
        </p:nvPicPr>
        <p:blipFill>
          <a:blip r:embed="rId4">
            <a:extLst>
              <a:ext uri="{28A0092B-C50C-407E-A947-70E740481C1C}">
                <a14:useLocalDpi xmlns:a14="http://schemas.microsoft.com/office/drawing/2010/main" val="0"/>
              </a:ext>
            </a:extLst>
          </a:blip>
          <a:srcRect b="62524"/>
          <a:stretch>
            <a:fillRect/>
          </a:stretch>
        </p:blipFill>
        <p:spPr bwMode="auto">
          <a:xfrm>
            <a:off x="249238" y="936625"/>
            <a:ext cx="8648700"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pPr>
              <a:defRPr/>
            </a:pPr>
            <a:r>
              <a:rPr lang="en-US" altLang="zh-CN" smtClean="0">
                <a:effectLst>
                  <a:outerShdw blurRad="38100" dist="38100" dir="2700000" algn="tl">
                    <a:srgbClr val="C0C0C0"/>
                  </a:outerShdw>
                </a:effectLst>
                <a:latin typeface="宋体" charset="-122"/>
                <a:ea typeface="宋体" charset="-122"/>
              </a:rPr>
              <a:t>B</a:t>
            </a:r>
            <a:r>
              <a:rPr lang="en-US" altLang="zh-CN" baseline="30000" smtClean="0">
                <a:effectLst>
                  <a:outerShdw blurRad="38100" dist="38100" dir="2700000" algn="tl">
                    <a:srgbClr val="C0C0C0"/>
                  </a:outerShdw>
                </a:effectLst>
                <a:latin typeface="宋体" charset="-122"/>
                <a:ea typeface="宋体" charset="-122"/>
              </a:rPr>
              <a:t>+</a:t>
            </a:r>
            <a:r>
              <a:rPr lang="zh-CN" altLang="en-US" smtClean="0">
                <a:effectLst>
                  <a:outerShdw blurRad="38100" dist="38100" dir="2700000" algn="tl">
                    <a:srgbClr val="C0C0C0"/>
                  </a:outerShdw>
                </a:effectLst>
                <a:latin typeface="宋体" charset="-122"/>
                <a:ea typeface="宋体" charset="-122"/>
              </a:rPr>
              <a:t>树的更新</a:t>
            </a:r>
            <a:r>
              <a:rPr lang="en-US" altLang="zh-CN" smtClean="0">
                <a:effectLst>
                  <a:outerShdw blurRad="38100" dist="38100" dir="2700000" algn="tl">
                    <a:srgbClr val="C0C0C0"/>
                  </a:outerShdw>
                </a:effectLst>
                <a:latin typeface="宋体" charset="-122"/>
                <a:ea typeface="宋体" charset="-122"/>
              </a:rPr>
              <a:t>:  </a:t>
            </a:r>
            <a:r>
              <a:rPr lang="zh-CN" altLang="en-US" smtClean="0">
                <a:effectLst>
                  <a:outerShdw blurRad="38100" dist="38100" dir="2700000" algn="tl">
                    <a:srgbClr val="C0C0C0"/>
                  </a:outerShdw>
                </a:effectLst>
                <a:latin typeface="宋体" charset="-122"/>
                <a:ea typeface="宋体" charset="-122"/>
              </a:rPr>
              <a:t>插入</a:t>
            </a:r>
            <a:endParaRPr lang="en-US" altLang="zh-CN" smtClean="0">
              <a:effectLst>
                <a:outerShdw blurRad="38100" dist="38100" dir="2700000" algn="tl">
                  <a:srgbClr val="C0C0C0"/>
                </a:outerShdw>
              </a:effectLst>
              <a:latin typeface="宋体" charset="-122"/>
              <a:ea typeface="宋体" charset="-122"/>
            </a:endParaRPr>
          </a:p>
        </p:txBody>
      </p:sp>
      <p:sp>
        <p:nvSpPr>
          <p:cNvPr id="133123" name="Rectangle 3"/>
          <p:cNvSpPr>
            <a:spLocks noGrp="1" noChangeArrowheads="1"/>
          </p:cNvSpPr>
          <p:nvPr>
            <p:ph type="body" idx="1"/>
          </p:nvPr>
        </p:nvSpPr>
        <p:spPr/>
        <p:txBody>
          <a:bodyPr/>
          <a:lstStyle/>
          <a:p>
            <a:endParaRPr lang="en-IN" altLang="zh-CN" sz="1800" smtClean="0"/>
          </a:p>
        </p:txBody>
      </p:sp>
      <p:pic>
        <p:nvPicPr>
          <p:cNvPr id="13312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388" y="3690938"/>
            <a:ext cx="8512175" cy="194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13" y="1089025"/>
            <a:ext cx="8799512"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6" name="Text Box 3"/>
          <p:cNvSpPr txBox="1">
            <a:spLocks noChangeArrowheads="1"/>
          </p:cNvSpPr>
          <p:nvPr/>
        </p:nvSpPr>
        <p:spPr bwMode="auto">
          <a:xfrm>
            <a:off x="2922588" y="5921375"/>
            <a:ext cx="3346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600"/>
              <a:t>插入“</a:t>
            </a:r>
            <a:r>
              <a:rPr kumimoji="0" lang="en-US" altLang="zh-CN" sz="1600"/>
              <a:t>Lamport”</a:t>
            </a:r>
            <a:r>
              <a:rPr kumimoji="0" lang="zh-CN" altLang="en-US" sz="1600"/>
              <a:t>之前和之后的</a:t>
            </a:r>
            <a:r>
              <a:rPr kumimoji="0" lang="en-US" altLang="zh-CN" sz="1800"/>
              <a:t>B</a:t>
            </a:r>
            <a:r>
              <a:rPr kumimoji="0" lang="en-US" altLang="zh-CN" sz="1800" baseline="30000"/>
              <a:t>+</a:t>
            </a:r>
            <a:r>
              <a:rPr kumimoji="0" lang="zh-CN" altLang="en-US" sz="1800"/>
              <a:t>树</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4"/>
          <p:cNvSpPr>
            <a:spLocks noGrp="1" noChangeArrowheads="1"/>
          </p:cNvSpPr>
          <p:nvPr>
            <p:ph type="body" idx="1"/>
          </p:nvPr>
        </p:nvSpPr>
        <p:spPr/>
        <p:txBody>
          <a:bodyPr/>
          <a:lstStyle/>
          <a:p>
            <a:r>
              <a:rPr lang="zh-CN" altLang="en-US" sz="1800" smtClean="0"/>
              <a:t>分裂非叶结点</a:t>
            </a:r>
            <a:r>
              <a:rPr lang="en-US" altLang="zh-CN" sz="1800" smtClean="0"/>
              <a:t>: </a:t>
            </a:r>
            <a:r>
              <a:rPr lang="zh-CN" altLang="en-US" sz="1800" smtClean="0"/>
              <a:t>当插入 </a:t>
            </a:r>
            <a:r>
              <a:rPr lang="en-US" altLang="zh-CN" sz="1800" smtClean="0"/>
              <a:t>(k,p) </a:t>
            </a:r>
            <a:r>
              <a:rPr lang="zh-CN" altLang="en-US" sz="1800" smtClean="0"/>
              <a:t>到已满的内部结点 </a:t>
            </a:r>
            <a:r>
              <a:rPr lang="en-US" altLang="zh-CN" sz="1800" smtClean="0"/>
              <a:t>N </a:t>
            </a:r>
            <a:r>
              <a:rPr lang="zh-CN" altLang="en-US" sz="1800" smtClean="0"/>
              <a:t>时</a:t>
            </a:r>
          </a:p>
          <a:p>
            <a:pPr lvl="1"/>
            <a:r>
              <a:rPr lang="zh-CN" altLang="en-US" sz="1800" smtClean="0"/>
              <a:t>复制 </a:t>
            </a:r>
            <a:r>
              <a:rPr lang="en-US" altLang="zh-CN" sz="1800" smtClean="0"/>
              <a:t>N </a:t>
            </a:r>
            <a:r>
              <a:rPr lang="zh-CN" altLang="en-US" sz="1800" smtClean="0"/>
              <a:t>到带有 </a:t>
            </a:r>
            <a:r>
              <a:rPr lang="en-US" altLang="zh-CN" sz="1800" smtClean="0"/>
              <a:t>n+1 </a:t>
            </a:r>
            <a:r>
              <a:rPr lang="zh-CN" altLang="en-US" sz="1800" smtClean="0"/>
              <a:t>个指针和 </a:t>
            </a:r>
            <a:r>
              <a:rPr lang="en-US" altLang="zh-CN" sz="1800" smtClean="0"/>
              <a:t>n </a:t>
            </a:r>
            <a:r>
              <a:rPr lang="zh-CN" altLang="en-US" sz="1800" smtClean="0"/>
              <a:t>个码值的空间 </a:t>
            </a:r>
            <a:r>
              <a:rPr lang="en-US" altLang="zh-CN" sz="1800" smtClean="0"/>
              <a:t>M</a:t>
            </a:r>
          </a:p>
          <a:p>
            <a:pPr lvl="1"/>
            <a:r>
              <a:rPr lang="zh-CN" altLang="en-US" sz="1800" smtClean="0"/>
              <a:t>插入 </a:t>
            </a:r>
            <a:r>
              <a:rPr lang="en-US" altLang="zh-CN" sz="1800" smtClean="0"/>
              <a:t>(k,p) </a:t>
            </a:r>
            <a:r>
              <a:rPr lang="zh-CN" altLang="en-US" sz="1800" smtClean="0"/>
              <a:t>到 </a:t>
            </a:r>
            <a:r>
              <a:rPr lang="en-US" altLang="zh-CN" sz="1800" smtClean="0"/>
              <a:t>M</a:t>
            </a:r>
          </a:p>
          <a:p>
            <a:pPr lvl="1"/>
            <a:r>
              <a:rPr lang="zh-CN" altLang="en-US" sz="1800" smtClean="0"/>
              <a:t>复制 </a:t>
            </a:r>
            <a:r>
              <a:rPr lang="en-US" altLang="zh-CN" sz="1800" smtClean="0"/>
              <a:t>P</a:t>
            </a:r>
            <a:r>
              <a:rPr lang="en-US" altLang="zh-CN" sz="1800" baseline="-25000" smtClean="0"/>
              <a:t>1</a:t>
            </a:r>
            <a:r>
              <a:rPr lang="en-US" altLang="zh-CN" sz="1800" smtClean="0"/>
              <a:t>,K</a:t>
            </a:r>
            <a:r>
              <a:rPr lang="en-US" altLang="zh-CN" sz="1800" baseline="-25000" smtClean="0"/>
              <a:t>1</a:t>
            </a:r>
            <a:r>
              <a:rPr lang="en-US" altLang="zh-CN" sz="1800" smtClean="0"/>
              <a:t>, …, K </a:t>
            </a:r>
            <a:r>
              <a:rPr lang="en-US" altLang="zh-CN" sz="1800" baseline="-25000" smtClean="0">
                <a:sym typeface="Symbol" panose="05050102010706020507" pitchFamily="18" charset="2"/>
              </a:rPr>
              <a:t></a:t>
            </a:r>
            <a:r>
              <a:rPr lang="en-US" altLang="zh-CN" sz="1800" baseline="-25000" smtClean="0"/>
              <a:t>n/2</a:t>
            </a:r>
            <a:r>
              <a:rPr lang="en-US" altLang="zh-CN" sz="1800" baseline="-25000" smtClean="0">
                <a:sym typeface="Symbol" panose="05050102010706020507" pitchFamily="18" charset="2"/>
              </a:rPr>
              <a:t></a:t>
            </a:r>
            <a:r>
              <a:rPr lang="en-US" altLang="zh-CN" sz="1800" baseline="-25000" smtClean="0"/>
              <a:t>-1</a:t>
            </a:r>
            <a:r>
              <a:rPr lang="en-US" altLang="zh-CN" sz="1800" smtClean="0"/>
              <a:t>,P </a:t>
            </a:r>
            <a:r>
              <a:rPr lang="en-US" altLang="zh-CN" sz="1800" baseline="-25000" smtClean="0">
                <a:sym typeface="Symbol" panose="05050102010706020507" pitchFamily="18" charset="2"/>
              </a:rPr>
              <a:t></a:t>
            </a:r>
            <a:r>
              <a:rPr lang="en-US" altLang="zh-CN" sz="1800" baseline="-25000" smtClean="0"/>
              <a:t>n/2</a:t>
            </a:r>
            <a:r>
              <a:rPr lang="en-US" altLang="zh-CN" sz="1800" baseline="-25000" smtClean="0">
                <a:sym typeface="Symbol" panose="05050102010706020507" pitchFamily="18" charset="2"/>
              </a:rPr>
              <a:t></a:t>
            </a:r>
            <a:r>
              <a:rPr lang="en-US" altLang="zh-CN" sz="1800" smtClean="0"/>
              <a:t>  </a:t>
            </a:r>
            <a:r>
              <a:rPr lang="zh-CN" altLang="en-US" sz="1800" smtClean="0"/>
              <a:t>从 </a:t>
            </a:r>
            <a:r>
              <a:rPr lang="en-US" altLang="zh-CN" sz="1800" smtClean="0"/>
              <a:t>M </a:t>
            </a:r>
            <a:r>
              <a:rPr lang="zh-CN" altLang="en-US" sz="1800" smtClean="0"/>
              <a:t>到结点 </a:t>
            </a:r>
            <a:r>
              <a:rPr lang="en-US" altLang="zh-CN" sz="1800" smtClean="0"/>
              <a:t>N</a:t>
            </a:r>
          </a:p>
          <a:p>
            <a:pPr lvl="1"/>
            <a:r>
              <a:rPr lang="zh-CN" altLang="en-US" sz="1800" smtClean="0"/>
              <a:t>复制 </a:t>
            </a:r>
            <a:r>
              <a:rPr lang="en-US" altLang="zh-CN" sz="1800" smtClean="0"/>
              <a:t>P</a:t>
            </a:r>
            <a:r>
              <a:rPr lang="en-US" altLang="zh-CN" sz="1800" baseline="-25000" smtClean="0">
                <a:sym typeface="Symbol" panose="05050102010706020507" pitchFamily="18" charset="2"/>
              </a:rPr>
              <a:t></a:t>
            </a:r>
            <a:r>
              <a:rPr lang="en-US" altLang="zh-CN" sz="1800" baseline="-25000" smtClean="0"/>
              <a:t>n/2</a:t>
            </a:r>
            <a:r>
              <a:rPr lang="en-US" altLang="zh-CN" sz="1800" baseline="-25000" smtClean="0">
                <a:sym typeface="Symbol" panose="05050102010706020507" pitchFamily="18" charset="2"/>
              </a:rPr>
              <a:t></a:t>
            </a:r>
            <a:r>
              <a:rPr lang="en-US" altLang="zh-CN" sz="1800" baseline="-25000" smtClean="0"/>
              <a:t>+1</a:t>
            </a:r>
            <a:r>
              <a:rPr lang="en-US" altLang="zh-CN" sz="1800" smtClean="0"/>
              <a:t>,K</a:t>
            </a:r>
            <a:r>
              <a:rPr lang="en-US" altLang="zh-CN" sz="1800" baseline="-25000" smtClean="0"/>
              <a:t> </a:t>
            </a:r>
            <a:r>
              <a:rPr lang="en-US" altLang="zh-CN" sz="1800" baseline="-25000" smtClean="0">
                <a:sym typeface="Symbol" panose="05050102010706020507" pitchFamily="18" charset="2"/>
              </a:rPr>
              <a:t></a:t>
            </a:r>
            <a:r>
              <a:rPr lang="en-US" altLang="zh-CN" sz="1800" baseline="-25000" smtClean="0"/>
              <a:t>n/2</a:t>
            </a:r>
            <a:r>
              <a:rPr lang="en-US" altLang="zh-CN" sz="1800" baseline="-25000" smtClean="0">
                <a:sym typeface="Symbol" panose="05050102010706020507" pitchFamily="18" charset="2"/>
              </a:rPr>
              <a:t></a:t>
            </a:r>
            <a:r>
              <a:rPr lang="en-US" altLang="zh-CN" sz="1800" baseline="-25000" smtClean="0"/>
              <a:t>+1</a:t>
            </a:r>
            <a:r>
              <a:rPr lang="en-US" altLang="zh-CN" sz="1800" smtClean="0"/>
              <a:t>,…,K</a:t>
            </a:r>
            <a:r>
              <a:rPr lang="en-US" altLang="zh-CN" sz="1800" baseline="-25000" smtClean="0"/>
              <a:t>n</a:t>
            </a:r>
            <a:r>
              <a:rPr lang="en-US" altLang="zh-CN" sz="1800" smtClean="0"/>
              <a:t>,P</a:t>
            </a:r>
            <a:r>
              <a:rPr lang="en-US" altLang="zh-CN" sz="1800" baseline="-25000" smtClean="0"/>
              <a:t>n+1</a:t>
            </a:r>
            <a:r>
              <a:rPr lang="en-US" altLang="zh-CN" sz="1800" smtClean="0"/>
              <a:t> </a:t>
            </a:r>
            <a:r>
              <a:rPr lang="zh-CN" altLang="en-US" sz="1800" smtClean="0"/>
              <a:t>从 </a:t>
            </a:r>
            <a:r>
              <a:rPr lang="en-US" altLang="zh-CN" sz="1800" smtClean="0"/>
              <a:t>M </a:t>
            </a:r>
            <a:r>
              <a:rPr lang="zh-CN" altLang="en-US" sz="1800" smtClean="0"/>
              <a:t>到新分配的结点 </a:t>
            </a:r>
            <a:r>
              <a:rPr lang="en-US" altLang="zh-CN" sz="1800" smtClean="0"/>
              <a:t>N’</a:t>
            </a:r>
          </a:p>
          <a:p>
            <a:pPr lvl="1"/>
            <a:r>
              <a:rPr lang="zh-CN" altLang="en-US" sz="1800" smtClean="0"/>
              <a:t>插入</a:t>
            </a:r>
            <a:r>
              <a:rPr lang="en-US" altLang="zh-CN" sz="1800" smtClean="0"/>
              <a:t>(K</a:t>
            </a:r>
            <a:r>
              <a:rPr lang="en-US" altLang="zh-CN" sz="1800" baseline="-25000" smtClean="0"/>
              <a:t> </a:t>
            </a:r>
            <a:r>
              <a:rPr lang="en-US" altLang="zh-CN" sz="1800" baseline="-25000" smtClean="0">
                <a:sym typeface="Symbol" panose="05050102010706020507" pitchFamily="18" charset="2"/>
              </a:rPr>
              <a:t></a:t>
            </a:r>
            <a:r>
              <a:rPr lang="en-US" altLang="zh-CN" sz="1800" baseline="-25000" smtClean="0"/>
              <a:t>n/2</a:t>
            </a:r>
            <a:r>
              <a:rPr lang="en-US" altLang="zh-CN" sz="1800" baseline="-25000" smtClean="0">
                <a:sym typeface="Symbol" panose="05050102010706020507" pitchFamily="18" charset="2"/>
              </a:rPr>
              <a:t></a:t>
            </a:r>
            <a:r>
              <a:rPr lang="en-US" altLang="zh-CN" sz="1800" smtClean="0"/>
              <a:t>, P</a:t>
            </a:r>
            <a:r>
              <a:rPr lang="en-US" altLang="zh-CN" smtClean="0"/>
              <a:t> </a:t>
            </a:r>
            <a:r>
              <a:rPr lang="en-US" altLang="zh-CN" sz="1800" baseline="-25000" smtClean="0">
                <a:sym typeface="Symbol" panose="05050102010706020507" pitchFamily="18" charset="2"/>
              </a:rPr>
              <a:t></a:t>
            </a:r>
            <a:r>
              <a:rPr lang="en-US" altLang="zh-CN" sz="1800" baseline="-25000" smtClean="0"/>
              <a:t>n/2</a:t>
            </a:r>
            <a:r>
              <a:rPr lang="en-US" altLang="zh-CN" sz="1800" baseline="-25000" smtClean="0">
                <a:sym typeface="Symbol" panose="05050102010706020507" pitchFamily="18" charset="2"/>
              </a:rPr>
              <a:t></a:t>
            </a:r>
            <a:r>
              <a:rPr lang="zh-CN" altLang="en-US" sz="1800" smtClean="0">
                <a:sym typeface="Symbol" panose="05050102010706020507" pitchFamily="18" charset="2"/>
              </a:rPr>
              <a:t>）</a:t>
            </a:r>
            <a:r>
              <a:rPr lang="zh-CN" altLang="en-US" sz="1800" smtClean="0"/>
              <a:t>到 </a:t>
            </a:r>
            <a:r>
              <a:rPr lang="en-US" altLang="zh-CN" sz="1800" smtClean="0"/>
              <a:t>N </a:t>
            </a:r>
            <a:r>
              <a:rPr lang="zh-CN" altLang="en-US" sz="1800" smtClean="0"/>
              <a:t>的父结点</a:t>
            </a:r>
          </a:p>
          <a:p>
            <a:r>
              <a:rPr lang="zh-CN" altLang="en-US" sz="1800" b="1" smtClean="0">
                <a:solidFill>
                  <a:schemeClr val="tx2"/>
                </a:solidFill>
              </a:rPr>
              <a:t>阅读书上的伪代码</a:t>
            </a:r>
            <a:r>
              <a:rPr lang="en-US" altLang="zh-CN" sz="1800" b="1" smtClean="0">
                <a:solidFill>
                  <a:schemeClr val="tx2"/>
                </a:solidFill>
              </a:rPr>
              <a:t>!</a:t>
            </a:r>
          </a:p>
        </p:txBody>
      </p:sp>
      <p:sp>
        <p:nvSpPr>
          <p:cNvPr id="134147" name="Rectangle 2"/>
          <p:cNvSpPr>
            <a:spLocks noChangeArrowheads="1"/>
          </p:cNvSpPr>
          <p:nvPr/>
        </p:nvSpPr>
        <p:spPr bwMode="auto">
          <a:xfrm>
            <a:off x="6692900" y="5397500"/>
            <a:ext cx="1295400" cy="444500"/>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ClrTx/>
              <a:buSzTx/>
              <a:buFontTx/>
              <a:buNone/>
            </a:pPr>
            <a:r>
              <a:rPr kumimoji="0" lang="en-US" altLang="zh-CN" sz="1600">
                <a:latin typeface="Helvetica" panose="020B0604020202020204" pitchFamily="34" charset="0"/>
                <a:ea typeface="ＭＳ Ｐゴシック" panose="020B0600070205080204" pitchFamily="34" charset="-128"/>
              </a:rPr>
              <a:t>Crick</a:t>
            </a:r>
          </a:p>
        </p:txBody>
      </p:sp>
      <p:sp>
        <p:nvSpPr>
          <p:cNvPr id="1386499" name="Rectangle 3"/>
          <p:cNvSpPr>
            <a:spLocks noGrp="1" noChangeArrowheads="1"/>
          </p:cNvSpPr>
          <p:nvPr>
            <p:ph type="title"/>
          </p:nvPr>
        </p:nvSpPr>
        <p:spPr/>
        <p:txBody>
          <a:bodyPr/>
          <a:lstStyle/>
          <a:p>
            <a:pPr>
              <a:defRPr/>
            </a:pPr>
            <a:r>
              <a:rPr lang="en-US" altLang="zh-CN" smtClean="0">
                <a:effectLst>
                  <a:outerShdw blurRad="38100" dist="38100" dir="2700000" algn="tl">
                    <a:srgbClr val="C0C0C0"/>
                  </a:outerShdw>
                </a:effectLst>
                <a:latin typeface="宋体" charset="-122"/>
                <a:ea typeface="宋体" charset="-122"/>
              </a:rPr>
              <a:t>B</a:t>
            </a:r>
            <a:r>
              <a:rPr lang="en-US" altLang="zh-CN" baseline="30000" smtClean="0">
                <a:effectLst>
                  <a:outerShdw blurRad="38100" dist="38100" dir="2700000" algn="tl">
                    <a:srgbClr val="C0C0C0"/>
                  </a:outerShdw>
                </a:effectLst>
                <a:latin typeface="宋体" charset="-122"/>
                <a:ea typeface="宋体" charset="-122"/>
              </a:rPr>
              <a:t>+</a:t>
            </a:r>
            <a:r>
              <a:rPr lang="zh-CN" altLang="en-US" smtClean="0">
                <a:effectLst>
                  <a:outerShdw blurRad="38100" dist="38100" dir="2700000" algn="tl">
                    <a:srgbClr val="C0C0C0"/>
                  </a:outerShdw>
                </a:effectLst>
                <a:latin typeface="宋体" charset="-122"/>
                <a:ea typeface="宋体" charset="-122"/>
              </a:rPr>
              <a:t>树的更新</a:t>
            </a:r>
            <a:r>
              <a:rPr lang="en-US" altLang="zh-CN" smtClean="0">
                <a:effectLst>
                  <a:outerShdw blurRad="38100" dist="38100" dir="2700000" algn="tl">
                    <a:srgbClr val="C0C0C0"/>
                  </a:outerShdw>
                </a:effectLst>
                <a:latin typeface="宋体" charset="-122"/>
                <a:ea typeface="宋体" charset="-122"/>
              </a:rPr>
              <a:t>:  </a:t>
            </a:r>
            <a:r>
              <a:rPr lang="zh-CN" altLang="en-US" smtClean="0">
                <a:effectLst>
                  <a:outerShdw blurRad="38100" dist="38100" dir="2700000" algn="tl">
                    <a:srgbClr val="C0C0C0"/>
                  </a:outerShdw>
                </a:effectLst>
                <a:latin typeface="宋体" charset="-122"/>
                <a:ea typeface="宋体" charset="-122"/>
              </a:rPr>
              <a:t>插入</a:t>
            </a:r>
            <a:r>
              <a:rPr lang="en-US" altLang="zh-CN" smtClean="0">
                <a:effectLst>
                  <a:outerShdw blurRad="38100" dist="38100" dir="2700000" algn="tl">
                    <a:srgbClr val="C0C0C0"/>
                  </a:outerShdw>
                </a:effectLst>
              </a:rPr>
              <a:t>(Cont.)</a:t>
            </a:r>
          </a:p>
        </p:txBody>
      </p:sp>
      <p:sp>
        <p:nvSpPr>
          <p:cNvPr id="134149" name="Rectangle 5"/>
          <p:cNvSpPr>
            <a:spLocks noChangeArrowheads="1"/>
          </p:cNvSpPr>
          <p:nvPr/>
        </p:nvSpPr>
        <p:spPr bwMode="auto">
          <a:xfrm>
            <a:off x="939800" y="5359400"/>
            <a:ext cx="2908300" cy="419100"/>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ClrTx/>
              <a:buSzTx/>
              <a:buFontTx/>
              <a:buNone/>
            </a:pPr>
            <a:r>
              <a:rPr kumimoji="0" lang="en-US" altLang="zh-CN" sz="1600">
                <a:latin typeface="Helvetica" panose="020B0604020202020204" pitchFamily="34" charset="0"/>
                <a:ea typeface="ＭＳ Ｐゴシック" panose="020B0600070205080204" pitchFamily="34" charset="-128"/>
              </a:rPr>
              <a:t>Adams  Brandt  Califieri  Crick</a:t>
            </a:r>
          </a:p>
        </p:txBody>
      </p:sp>
      <p:sp>
        <p:nvSpPr>
          <p:cNvPr id="134150" name="Line 6"/>
          <p:cNvSpPr>
            <a:spLocks noChangeShapeType="1"/>
          </p:cNvSpPr>
          <p:nvPr/>
        </p:nvSpPr>
        <p:spPr bwMode="auto">
          <a:xfrm flipH="1">
            <a:off x="850900" y="5588000"/>
            <a:ext cx="152400" cy="584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4151" name="Line 7"/>
          <p:cNvSpPr>
            <a:spLocks noChangeShapeType="1"/>
          </p:cNvSpPr>
          <p:nvPr/>
        </p:nvSpPr>
        <p:spPr bwMode="auto">
          <a:xfrm>
            <a:off x="1720850" y="5605463"/>
            <a:ext cx="12700" cy="596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4152" name="Line 8"/>
          <p:cNvSpPr>
            <a:spLocks noChangeShapeType="1"/>
          </p:cNvSpPr>
          <p:nvPr/>
        </p:nvSpPr>
        <p:spPr bwMode="auto">
          <a:xfrm flipH="1">
            <a:off x="2425700" y="5573713"/>
            <a:ext cx="12700" cy="584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4153" name="Line 9"/>
          <p:cNvSpPr>
            <a:spLocks noChangeShapeType="1"/>
          </p:cNvSpPr>
          <p:nvPr/>
        </p:nvSpPr>
        <p:spPr bwMode="auto">
          <a:xfrm>
            <a:off x="3759200" y="5575300"/>
            <a:ext cx="889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4154" name="Rectangle 10"/>
          <p:cNvSpPr>
            <a:spLocks noChangeArrowheads="1"/>
          </p:cNvSpPr>
          <p:nvPr/>
        </p:nvSpPr>
        <p:spPr bwMode="auto">
          <a:xfrm>
            <a:off x="4956175" y="5397500"/>
            <a:ext cx="1433513" cy="414338"/>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ClrTx/>
              <a:buSzTx/>
              <a:buFontTx/>
              <a:buNone/>
            </a:pPr>
            <a:r>
              <a:rPr kumimoji="0" lang="en-US" altLang="zh-CN" sz="1600">
                <a:latin typeface="Helvetica" panose="020B0604020202020204" pitchFamily="34" charset="0"/>
                <a:ea typeface="ＭＳ Ｐゴシック" panose="020B0600070205080204" pitchFamily="34" charset="-128"/>
              </a:rPr>
              <a:t>Adams Brandt</a:t>
            </a:r>
          </a:p>
        </p:txBody>
      </p:sp>
      <p:sp>
        <p:nvSpPr>
          <p:cNvPr id="134155" name="Line 11"/>
          <p:cNvSpPr>
            <a:spLocks noChangeShapeType="1"/>
          </p:cNvSpPr>
          <p:nvPr/>
        </p:nvSpPr>
        <p:spPr bwMode="auto">
          <a:xfrm flipH="1">
            <a:off x="4851400" y="5651500"/>
            <a:ext cx="152400" cy="584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4156" name="Line 12"/>
          <p:cNvSpPr>
            <a:spLocks noChangeShapeType="1"/>
          </p:cNvSpPr>
          <p:nvPr/>
        </p:nvSpPr>
        <p:spPr bwMode="auto">
          <a:xfrm>
            <a:off x="5648325" y="5622925"/>
            <a:ext cx="12700" cy="596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4157" name="Line 13"/>
          <p:cNvSpPr>
            <a:spLocks noChangeShapeType="1"/>
          </p:cNvSpPr>
          <p:nvPr/>
        </p:nvSpPr>
        <p:spPr bwMode="auto">
          <a:xfrm flipH="1">
            <a:off x="6870700" y="5651500"/>
            <a:ext cx="12700" cy="584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4158" name="Line 14"/>
          <p:cNvSpPr>
            <a:spLocks noChangeShapeType="1"/>
          </p:cNvSpPr>
          <p:nvPr/>
        </p:nvSpPr>
        <p:spPr bwMode="auto">
          <a:xfrm>
            <a:off x="7823200" y="5638800"/>
            <a:ext cx="889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4159" name="Rectangle 15"/>
          <p:cNvSpPr>
            <a:spLocks noChangeArrowheads="1"/>
          </p:cNvSpPr>
          <p:nvPr/>
        </p:nvSpPr>
        <p:spPr bwMode="auto">
          <a:xfrm>
            <a:off x="5499100" y="4622800"/>
            <a:ext cx="2006600" cy="368300"/>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ClrTx/>
              <a:buSzTx/>
              <a:buFontTx/>
              <a:buNone/>
            </a:pPr>
            <a:r>
              <a:rPr kumimoji="0" lang="en-US" altLang="zh-CN" sz="1600">
                <a:latin typeface="Helvetica" panose="020B0604020202020204" pitchFamily="34" charset="0"/>
                <a:ea typeface="ＭＳ Ｐゴシック" panose="020B0600070205080204" pitchFamily="34" charset="-128"/>
              </a:rPr>
              <a:t> Califieri</a:t>
            </a:r>
          </a:p>
        </p:txBody>
      </p:sp>
      <p:sp>
        <p:nvSpPr>
          <p:cNvPr id="134160" name="Line 16"/>
          <p:cNvSpPr>
            <a:spLocks noChangeShapeType="1"/>
          </p:cNvSpPr>
          <p:nvPr/>
        </p:nvSpPr>
        <p:spPr bwMode="auto">
          <a:xfrm flipH="1">
            <a:off x="5384800" y="4838700"/>
            <a:ext cx="622300" cy="558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4161" name="Line 17"/>
          <p:cNvSpPr>
            <a:spLocks noChangeShapeType="1"/>
          </p:cNvSpPr>
          <p:nvPr/>
        </p:nvSpPr>
        <p:spPr bwMode="auto">
          <a:xfrm>
            <a:off x="6921500" y="4940300"/>
            <a:ext cx="40640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4162" name="Rectangle 18"/>
          <p:cNvSpPr>
            <a:spLocks noChangeArrowheads="1"/>
          </p:cNvSpPr>
          <p:nvPr/>
        </p:nvSpPr>
        <p:spPr bwMode="auto">
          <a:xfrm>
            <a:off x="1384300" y="4622800"/>
            <a:ext cx="1828800" cy="355600"/>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ClrTx/>
              <a:buSzTx/>
              <a:buFontTx/>
              <a:buNone/>
            </a:pPr>
            <a:r>
              <a:rPr kumimoji="0" lang="en-US" altLang="zh-CN" sz="1600">
                <a:latin typeface="Helvetica" panose="020B0604020202020204" pitchFamily="34" charset="0"/>
                <a:ea typeface="ＭＳ Ｐゴシック" panose="020B0600070205080204" pitchFamily="34" charset="-128"/>
              </a:rPr>
              <a:t>     </a:t>
            </a:r>
          </a:p>
        </p:txBody>
      </p:sp>
      <p:sp>
        <p:nvSpPr>
          <p:cNvPr id="134163" name="Line 19"/>
          <p:cNvSpPr>
            <a:spLocks noChangeShapeType="1"/>
          </p:cNvSpPr>
          <p:nvPr/>
        </p:nvSpPr>
        <p:spPr bwMode="auto">
          <a:xfrm flipH="1">
            <a:off x="1041400" y="4800600"/>
            <a:ext cx="10033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4164" name="Line 9"/>
          <p:cNvSpPr>
            <a:spLocks noChangeShapeType="1"/>
          </p:cNvSpPr>
          <p:nvPr/>
        </p:nvSpPr>
        <p:spPr bwMode="auto">
          <a:xfrm>
            <a:off x="3213100" y="5600700"/>
            <a:ext cx="889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4165" name="Line 12"/>
          <p:cNvSpPr>
            <a:spLocks noChangeShapeType="1"/>
          </p:cNvSpPr>
          <p:nvPr/>
        </p:nvSpPr>
        <p:spPr bwMode="auto">
          <a:xfrm>
            <a:off x="6340475" y="5632450"/>
            <a:ext cx="12700" cy="596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42" name="Rectangle 2"/>
          <p:cNvSpPr>
            <a:spLocks noGrp="1" noChangeArrowheads="1"/>
          </p:cNvSpPr>
          <p:nvPr>
            <p:ph type="title"/>
          </p:nvPr>
        </p:nvSpPr>
        <p:spPr/>
        <p:txBody>
          <a:bodyPr/>
          <a:lstStyle/>
          <a:p>
            <a:pPr>
              <a:defRPr/>
            </a:pPr>
            <a:r>
              <a:rPr lang="en-US" altLang="zh-CN" smtClean="0">
                <a:effectLst>
                  <a:outerShdw blurRad="38100" dist="38100" dir="2700000" algn="tl">
                    <a:srgbClr val="C0C0C0"/>
                  </a:outerShdw>
                </a:effectLst>
                <a:latin typeface="宋体" charset="-122"/>
                <a:ea typeface="宋体" charset="-122"/>
              </a:rPr>
              <a:t>B</a:t>
            </a:r>
            <a:r>
              <a:rPr lang="en-US" altLang="zh-CN" baseline="30000" smtClean="0">
                <a:effectLst>
                  <a:outerShdw blurRad="38100" dist="38100" dir="2700000" algn="tl">
                    <a:srgbClr val="C0C0C0"/>
                  </a:outerShdw>
                </a:effectLst>
                <a:latin typeface="宋体" charset="-122"/>
                <a:ea typeface="宋体" charset="-122"/>
              </a:rPr>
              <a:t>+</a:t>
            </a:r>
            <a:r>
              <a:rPr lang="zh-CN" altLang="en-US" smtClean="0">
                <a:effectLst>
                  <a:outerShdw blurRad="38100" dist="38100" dir="2700000" algn="tl">
                    <a:srgbClr val="C0C0C0"/>
                  </a:outerShdw>
                </a:effectLst>
                <a:latin typeface="宋体" charset="-122"/>
                <a:ea typeface="宋体" charset="-122"/>
              </a:rPr>
              <a:t>树删除的例子</a:t>
            </a:r>
          </a:p>
        </p:txBody>
      </p:sp>
      <p:sp>
        <p:nvSpPr>
          <p:cNvPr id="1392643" name="Rectangle 3"/>
          <p:cNvSpPr>
            <a:spLocks noGrp="1" noChangeArrowheads="1"/>
          </p:cNvSpPr>
          <p:nvPr>
            <p:ph type="body" idx="1"/>
          </p:nvPr>
        </p:nvSpPr>
        <p:spPr>
          <a:xfrm>
            <a:off x="666750" y="6138863"/>
            <a:ext cx="6724650" cy="325437"/>
          </a:xfrm>
        </p:spPr>
        <p:txBody>
          <a:bodyPr/>
          <a:lstStyle/>
          <a:p>
            <a:pPr>
              <a:lnSpc>
                <a:spcPct val="90000"/>
              </a:lnSpc>
            </a:pPr>
            <a:r>
              <a:rPr lang="zh-CN" altLang="en-US" sz="1600" smtClean="0"/>
              <a:t>删除 “</a:t>
            </a:r>
            <a:r>
              <a:rPr lang="en-US" altLang="zh-CN" sz="1600" smtClean="0"/>
              <a:t>Srinivasan” </a:t>
            </a:r>
            <a:r>
              <a:rPr lang="zh-CN" altLang="en-US" sz="1600" smtClean="0"/>
              <a:t>导致合并孩子结点</a:t>
            </a:r>
          </a:p>
        </p:txBody>
      </p:sp>
      <p:sp>
        <p:nvSpPr>
          <p:cNvPr id="136196" name="Text Box 4"/>
          <p:cNvSpPr txBox="1">
            <a:spLocks noChangeArrowheads="1"/>
          </p:cNvSpPr>
          <p:nvPr/>
        </p:nvSpPr>
        <p:spPr bwMode="auto">
          <a:xfrm>
            <a:off x="890588" y="3203575"/>
            <a:ext cx="2698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800"/>
              <a:t>删除“</a:t>
            </a:r>
            <a:r>
              <a:rPr kumimoji="0" lang="en-US" altLang="zh-CN" sz="1800"/>
              <a:t>Srinivasan”</a:t>
            </a:r>
            <a:r>
              <a:rPr kumimoji="0" lang="zh-CN" altLang="en-US" sz="1800"/>
              <a:t>前后</a:t>
            </a:r>
          </a:p>
        </p:txBody>
      </p:sp>
      <p:pic>
        <p:nvPicPr>
          <p:cNvPr id="136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8" y="993775"/>
            <a:ext cx="8799512"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75" y="3614738"/>
            <a:ext cx="8480425"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6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4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pPr>
              <a:defRPr/>
            </a:pPr>
            <a:r>
              <a:rPr lang="zh-CN" altLang="zh-CN" smtClean="0"/>
              <a:t>物理存储介质</a:t>
            </a:r>
            <a:r>
              <a:rPr lang="en-US" altLang="zh-CN" smtClean="0"/>
              <a:t> (</a:t>
            </a:r>
            <a:r>
              <a:rPr lang="zh-CN" altLang="en-US" smtClean="0"/>
              <a:t>续</a:t>
            </a:r>
            <a:r>
              <a:rPr lang="en-US" altLang="zh-CN" smtClean="0"/>
              <a:t>)</a:t>
            </a:r>
            <a:endParaRPr lang="en-US">
              <a:ea typeface="+mj-ea"/>
            </a:endParaRPr>
          </a:p>
        </p:txBody>
      </p:sp>
      <p:sp>
        <p:nvSpPr>
          <p:cNvPr id="17411" name="Rectangle 3"/>
          <p:cNvSpPr>
            <a:spLocks noGrp="1" noChangeArrowheads="1"/>
          </p:cNvSpPr>
          <p:nvPr>
            <p:ph type="body" idx="1"/>
          </p:nvPr>
        </p:nvSpPr>
        <p:spPr>
          <a:xfrm>
            <a:off x="814388" y="1093788"/>
            <a:ext cx="7165975" cy="4848225"/>
          </a:xfrm>
        </p:spPr>
        <p:txBody>
          <a:bodyPr/>
          <a:lstStyle/>
          <a:p>
            <a:r>
              <a:rPr lang="zh-CN" altLang="en-US" sz="2400" b="1" smtClean="0">
                <a:solidFill>
                  <a:srgbClr val="000099"/>
                </a:solidFill>
              </a:rPr>
              <a:t>光学存储器</a:t>
            </a:r>
            <a:endParaRPr lang="en-US" altLang="zh-CN" sz="2400" smtClean="0"/>
          </a:p>
          <a:p>
            <a:pPr lvl="1"/>
            <a:r>
              <a:rPr lang="zh-CN" altLang="en-US" sz="1800" smtClean="0"/>
              <a:t>非易失的，通过激光从一个旋转的盘片上读取数据</a:t>
            </a:r>
            <a:endParaRPr lang="en-US" altLang="zh-CN" sz="1800" smtClean="0"/>
          </a:p>
          <a:p>
            <a:pPr lvl="1"/>
            <a:r>
              <a:rPr lang="en-US" altLang="zh-CN" sz="1800" smtClean="0"/>
              <a:t>CD-ROM(640 MB) </a:t>
            </a:r>
            <a:r>
              <a:rPr lang="zh-CN" altLang="en-US" sz="1800" smtClean="0"/>
              <a:t>和</a:t>
            </a:r>
            <a:r>
              <a:rPr lang="en-US" altLang="zh-CN" sz="1800" smtClean="0"/>
              <a:t>DVD(4.7</a:t>
            </a:r>
            <a:r>
              <a:rPr lang="zh-CN" altLang="en-US" sz="1800" smtClean="0"/>
              <a:t> 到 </a:t>
            </a:r>
            <a:r>
              <a:rPr lang="en-US" altLang="zh-CN" sz="1800" smtClean="0"/>
              <a:t>17 GB) </a:t>
            </a:r>
            <a:r>
              <a:rPr lang="zh-CN" altLang="en-US" sz="1800" smtClean="0"/>
              <a:t>是常见的形式</a:t>
            </a:r>
            <a:endParaRPr lang="en-US" altLang="zh-CN" sz="1800" smtClean="0"/>
          </a:p>
          <a:p>
            <a:pPr lvl="1"/>
            <a:r>
              <a:rPr lang="zh-CN" altLang="en-US" sz="1800" smtClean="0"/>
              <a:t>蓝光光盘</a:t>
            </a:r>
            <a:r>
              <a:rPr lang="en-US" altLang="zh-CN" sz="1800" smtClean="0"/>
              <a:t>: 27 GB to 54 GB</a:t>
            </a:r>
          </a:p>
          <a:p>
            <a:pPr lvl="1"/>
            <a:r>
              <a:rPr lang="zh-CN" altLang="en-US" sz="1800" smtClean="0"/>
              <a:t>写一次读多次</a:t>
            </a:r>
            <a:r>
              <a:rPr lang="en-US" altLang="zh-CN" sz="1800" smtClean="0"/>
              <a:t> (WORM) </a:t>
            </a:r>
            <a:r>
              <a:rPr lang="zh-CN" altLang="en-US" sz="1800" smtClean="0"/>
              <a:t>，光盘常用于存储归档数据</a:t>
            </a:r>
            <a:r>
              <a:rPr lang="en-US" altLang="zh-CN" sz="1800" smtClean="0"/>
              <a:t> (CD-R, DVD-R, DVD+R)</a:t>
            </a:r>
          </a:p>
          <a:p>
            <a:pPr lvl="1"/>
            <a:r>
              <a:rPr lang="zh-CN" altLang="en-US" sz="1800" smtClean="0"/>
              <a:t>也有多种可以写的光盘</a:t>
            </a:r>
            <a:r>
              <a:rPr lang="en-US" altLang="zh-CN" sz="1800" smtClean="0"/>
              <a:t> (CD-RW, DVD-RW, DVD+RW, and DVD-RAM)</a:t>
            </a:r>
          </a:p>
          <a:p>
            <a:pPr lvl="1"/>
            <a:r>
              <a:rPr lang="zh-CN" altLang="en-US" sz="1800" smtClean="0"/>
              <a:t>读和写的速度要比磁盘慢得多</a:t>
            </a:r>
            <a:endParaRPr lang="en-US" altLang="zh-CN" sz="1800" smtClean="0"/>
          </a:p>
          <a:p>
            <a:pPr lvl="1"/>
            <a:r>
              <a:rPr lang="zh-CN" altLang="en-US" sz="1800" b="1" smtClean="0">
                <a:solidFill>
                  <a:srgbClr val="000099"/>
                </a:solidFill>
              </a:rPr>
              <a:t>自动光盘机</a:t>
            </a:r>
            <a:r>
              <a:rPr lang="zh-CN" altLang="en-US" sz="1800" smtClean="0"/>
              <a:t>系统包含少量驱动器和大量可按要求（通过机械手）自动装入某一驱动器的光盘</a:t>
            </a:r>
            <a:endParaRPr lang="en-US" altLang="zh-CN" sz="1800"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690" name="Rectangle 2"/>
          <p:cNvSpPr>
            <a:spLocks noGrp="1" noChangeArrowheads="1"/>
          </p:cNvSpPr>
          <p:nvPr>
            <p:ph type="title"/>
          </p:nvPr>
        </p:nvSpPr>
        <p:spPr/>
        <p:txBody>
          <a:bodyPr/>
          <a:lstStyle/>
          <a:p>
            <a:pPr>
              <a:defRPr/>
            </a:pPr>
            <a:r>
              <a:rPr lang="en-US" altLang="zh-CN" smtClean="0">
                <a:effectLst>
                  <a:outerShdw blurRad="38100" dist="38100" dir="2700000" algn="tl">
                    <a:srgbClr val="C0C0C0"/>
                  </a:outerShdw>
                </a:effectLst>
                <a:latin typeface="宋体" charset="-122"/>
                <a:ea typeface="宋体" charset="-122"/>
              </a:rPr>
              <a:t>B</a:t>
            </a:r>
            <a:r>
              <a:rPr lang="en-US" altLang="zh-CN" baseline="30000" smtClean="0">
                <a:effectLst>
                  <a:outerShdw blurRad="38100" dist="38100" dir="2700000" algn="tl">
                    <a:srgbClr val="C0C0C0"/>
                  </a:outerShdw>
                </a:effectLst>
                <a:latin typeface="宋体" charset="-122"/>
                <a:ea typeface="宋体" charset="-122"/>
              </a:rPr>
              <a:t>+</a:t>
            </a:r>
            <a:r>
              <a:rPr lang="en-US" altLang="zh-CN" smtClean="0">
                <a:effectLst>
                  <a:outerShdw blurRad="38100" dist="38100" dir="2700000" algn="tl">
                    <a:srgbClr val="C0C0C0"/>
                  </a:outerShdw>
                </a:effectLst>
                <a:latin typeface="宋体" charset="-122"/>
                <a:ea typeface="宋体" charset="-122"/>
              </a:rPr>
              <a:t> </a:t>
            </a:r>
            <a:r>
              <a:rPr lang="zh-CN" altLang="en-US" smtClean="0">
                <a:effectLst>
                  <a:outerShdw blurRad="38100" dist="38100" dir="2700000" algn="tl">
                    <a:srgbClr val="C0C0C0"/>
                  </a:outerShdw>
                </a:effectLst>
                <a:latin typeface="宋体" charset="-122"/>
                <a:ea typeface="宋体" charset="-122"/>
              </a:rPr>
              <a:t>树删除的例子</a:t>
            </a:r>
            <a:r>
              <a:rPr lang="en-US" altLang="zh-CN" smtClean="0">
                <a:effectLst>
                  <a:outerShdw blurRad="38100" dist="38100" dir="2700000" algn="tl">
                    <a:srgbClr val="C0C0C0"/>
                  </a:outerShdw>
                </a:effectLst>
              </a:rPr>
              <a:t>(Cont.)</a:t>
            </a:r>
          </a:p>
        </p:txBody>
      </p:sp>
      <p:sp>
        <p:nvSpPr>
          <p:cNvPr id="138243" name="Text Box 4"/>
          <p:cNvSpPr txBox="1">
            <a:spLocks noChangeArrowheads="1"/>
          </p:cNvSpPr>
          <p:nvPr/>
        </p:nvSpPr>
        <p:spPr bwMode="auto">
          <a:xfrm>
            <a:off x="1203325" y="3930650"/>
            <a:ext cx="666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800"/>
              <a:t>删除“</a:t>
            </a:r>
            <a:r>
              <a:rPr kumimoji="0" lang="en-US" altLang="zh-CN" sz="1800"/>
              <a:t>Singh”</a:t>
            </a:r>
            <a:r>
              <a:rPr kumimoji="0" lang="zh-CN" altLang="en-US" sz="1800"/>
              <a:t>和“</a:t>
            </a:r>
            <a:r>
              <a:rPr kumimoji="0" lang="en-US" altLang="zh-CN" sz="1800"/>
              <a:t>Wu”</a:t>
            </a:r>
          </a:p>
        </p:txBody>
      </p:sp>
      <p:pic>
        <p:nvPicPr>
          <p:cNvPr id="1382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850" y="1047750"/>
            <a:ext cx="8256588"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6739" name="Rectangle 3"/>
          <p:cNvSpPr>
            <a:spLocks noChangeArrowheads="1"/>
          </p:cNvSpPr>
          <p:nvPr/>
        </p:nvSpPr>
        <p:spPr bwMode="auto">
          <a:xfrm>
            <a:off x="595313" y="4586288"/>
            <a:ext cx="7848600"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r>
              <a:rPr lang="zh-CN" altLang="en-US" sz="1800"/>
              <a:t>包含 </a:t>
            </a:r>
            <a:r>
              <a:rPr lang="en-US" altLang="zh-CN" sz="1800"/>
              <a:t>Singh </a:t>
            </a:r>
            <a:r>
              <a:rPr lang="zh-CN" altLang="en-US" sz="1800"/>
              <a:t>和 </a:t>
            </a:r>
            <a:r>
              <a:rPr lang="en-US" altLang="zh-CN" sz="1800"/>
              <a:t>Wu </a:t>
            </a:r>
            <a:r>
              <a:rPr lang="zh-CN" altLang="en-US" sz="1800"/>
              <a:t>的叶变得太空，从它的左兄弟结点借值</a:t>
            </a:r>
            <a:r>
              <a:rPr lang="en-US" altLang="zh-CN" sz="1800"/>
              <a:t> Kim</a:t>
            </a:r>
          </a:p>
          <a:p>
            <a:r>
              <a:rPr lang="zh-CN" altLang="en-US" sz="1800"/>
              <a:t>父结点的搜索码值也随之改变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67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967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6739"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6738" name="Rectangle 2"/>
          <p:cNvSpPr>
            <a:spLocks noGrp="1" noChangeArrowheads="1"/>
          </p:cNvSpPr>
          <p:nvPr>
            <p:ph type="title"/>
          </p:nvPr>
        </p:nvSpPr>
        <p:spPr/>
        <p:txBody>
          <a:bodyPr/>
          <a:lstStyle/>
          <a:p>
            <a:pPr>
              <a:defRPr/>
            </a:pPr>
            <a:r>
              <a:rPr lang="en-US" altLang="zh-CN" smtClean="0">
                <a:effectLst>
                  <a:outerShdw blurRad="38100" dist="38100" dir="2700000" algn="tl">
                    <a:srgbClr val="C0C0C0"/>
                  </a:outerShdw>
                </a:effectLst>
                <a:latin typeface="宋体" charset="-122"/>
                <a:ea typeface="宋体" charset="-122"/>
              </a:rPr>
              <a:t>B</a:t>
            </a:r>
            <a:r>
              <a:rPr lang="en-US" altLang="zh-CN" baseline="30000" smtClean="0">
                <a:effectLst>
                  <a:outerShdw blurRad="38100" dist="38100" dir="2700000" algn="tl">
                    <a:srgbClr val="C0C0C0"/>
                  </a:outerShdw>
                </a:effectLst>
                <a:latin typeface="宋体" charset="-122"/>
                <a:ea typeface="宋体" charset="-122"/>
              </a:rPr>
              <a:t>+</a:t>
            </a:r>
            <a:r>
              <a:rPr lang="zh-CN" altLang="en-US" smtClean="0">
                <a:effectLst>
                  <a:outerShdw blurRad="38100" dist="38100" dir="2700000" algn="tl">
                    <a:srgbClr val="C0C0C0"/>
                  </a:outerShdw>
                </a:effectLst>
                <a:latin typeface="宋体" charset="-122"/>
                <a:ea typeface="宋体" charset="-122"/>
              </a:rPr>
              <a:t>树删除的例子</a:t>
            </a:r>
            <a:r>
              <a:rPr lang="en-US" altLang="zh-CN" smtClean="0">
                <a:effectLst>
                  <a:outerShdw blurRad="38100" dist="38100" dir="2700000" algn="tl">
                    <a:srgbClr val="C0C0C0"/>
                  </a:outerShdw>
                </a:effectLst>
              </a:rPr>
              <a:t>(Cont.)</a:t>
            </a:r>
          </a:p>
        </p:txBody>
      </p:sp>
      <p:sp>
        <p:nvSpPr>
          <p:cNvPr id="140291" name="Text Box 5"/>
          <p:cNvSpPr txBox="1">
            <a:spLocks noChangeArrowheads="1"/>
          </p:cNvSpPr>
          <p:nvPr/>
        </p:nvSpPr>
        <p:spPr bwMode="auto">
          <a:xfrm>
            <a:off x="434975" y="5027613"/>
            <a:ext cx="7239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r>
              <a:rPr kumimoji="0" lang="zh-CN" altLang="en-US" sz="1800"/>
              <a:t>从前面的例子删除“</a:t>
            </a:r>
            <a:r>
              <a:rPr kumimoji="0" lang="en-US" altLang="zh-CN" sz="1800"/>
              <a:t>Gold”</a:t>
            </a:r>
            <a:r>
              <a:rPr kumimoji="0" lang="zh-CN" altLang="en-US" sz="1800"/>
              <a:t>前后</a:t>
            </a:r>
          </a:p>
        </p:txBody>
      </p:sp>
      <p:sp>
        <p:nvSpPr>
          <p:cNvPr id="1394691" name="Rectangle 3"/>
          <p:cNvSpPr>
            <a:spLocks noChangeArrowheads="1"/>
          </p:cNvSpPr>
          <p:nvPr/>
        </p:nvSpPr>
        <p:spPr bwMode="auto">
          <a:xfrm>
            <a:off x="458788" y="5486400"/>
            <a:ext cx="8375650" cy="12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lnSpc>
                <a:spcPct val="90000"/>
              </a:lnSpc>
            </a:pPr>
            <a:r>
              <a:rPr lang="zh-CN" altLang="en-US" sz="1800"/>
              <a:t>包含 </a:t>
            </a:r>
            <a:r>
              <a:rPr lang="en-US" altLang="zh-CN" sz="1800"/>
              <a:t>Gold </a:t>
            </a:r>
            <a:r>
              <a:rPr lang="zh-CN" altLang="en-US" sz="1800"/>
              <a:t>和 </a:t>
            </a:r>
            <a:r>
              <a:rPr lang="en-US" altLang="zh-CN" sz="1800"/>
              <a:t>Katz </a:t>
            </a:r>
            <a:r>
              <a:rPr lang="zh-CN" altLang="en-US" sz="1800"/>
              <a:t>的结点变得太空，该结点与它的兄弟结点合并 </a:t>
            </a:r>
          </a:p>
          <a:p>
            <a:pPr>
              <a:lnSpc>
                <a:spcPct val="90000"/>
              </a:lnSpc>
            </a:pPr>
            <a:r>
              <a:rPr lang="zh-CN" altLang="en-US" sz="1800"/>
              <a:t>父结点变得太空，该结点与它的兄弟结点合并</a:t>
            </a:r>
            <a:r>
              <a:rPr lang="zh-CN" altLang="en-US" sz="1600"/>
              <a:t> </a:t>
            </a:r>
            <a:endParaRPr lang="en-US" altLang="zh-CN" sz="1800"/>
          </a:p>
          <a:p>
            <a:pPr>
              <a:lnSpc>
                <a:spcPct val="90000"/>
              </a:lnSpc>
            </a:pPr>
            <a:r>
              <a:rPr lang="zh-CN" altLang="en-US" sz="1800"/>
              <a:t>然后根结点只剩一个孩子，因此被删除</a:t>
            </a:r>
            <a:endParaRPr lang="en-US" altLang="zh-CN" sz="1800"/>
          </a:p>
        </p:txBody>
      </p:sp>
      <p:pic>
        <p:nvPicPr>
          <p:cNvPr id="1402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63" y="3541713"/>
            <a:ext cx="8347075" cy="152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975" y="930275"/>
            <a:ext cx="8256588"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46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946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946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691"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8546" name="Rectangle 2"/>
          <p:cNvSpPr>
            <a:spLocks noGrp="1" noChangeArrowheads="1"/>
          </p:cNvSpPr>
          <p:nvPr>
            <p:ph type="title"/>
          </p:nvPr>
        </p:nvSpPr>
        <p:spPr/>
        <p:txBody>
          <a:bodyPr/>
          <a:lstStyle/>
          <a:p>
            <a:pPr>
              <a:defRPr/>
            </a:pPr>
            <a:r>
              <a:rPr lang="en-US" altLang="zh-CN" smtClean="0">
                <a:effectLst>
                  <a:outerShdw blurRad="38100" dist="38100" dir="2700000" algn="tl">
                    <a:srgbClr val="C0C0C0"/>
                  </a:outerShdw>
                </a:effectLst>
                <a:latin typeface="宋体" charset="-122"/>
                <a:ea typeface="宋体" charset="-122"/>
              </a:rPr>
              <a:t>B</a:t>
            </a:r>
            <a:r>
              <a:rPr lang="en-US" altLang="zh-CN" baseline="30000" smtClean="0">
                <a:effectLst>
                  <a:outerShdw blurRad="38100" dist="38100" dir="2700000" algn="tl">
                    <a:srgbClr val="C0C0C0"/>
                  </a:outerShdw>
                </a:effectLst>
                <a:latin typeface="宋体" charset="-122"/>
                <a:ea typeface="宋体" charset="-122"/>
              </a:rPr>
              <a:t>+</a:t>
            </a:r>
            <a:r>
              <a:rPr lang="zh-CN" altLang="en-US" smtClean="0">
                <a:effectLst>
                  <a:outerShdw blurRad="38100" dist="38100" dir="2700000" algn="tl">
                    <a:srgbClr val="C0C0C0"/>
                  </a:outerShdw>
                </a:effectLst>
                <a:latin typeface="宋体" charset="-122"/>
                <a:ea typeface="宋体" charset="-122"/>
              </a:rPr>
              <a:t>树的更新</a:t>
            </a:r>
            <a:r>
              <a:rPr lang="en-US" altLang="zh-CN" smtClean="0">
                <a:effectLst>
                  <a:outerShdw blurRad="38100" dist="38100" dir="2700000" algn="tl">
                    <a:srgbClr val="C0C0C0"/>
                  </a:outerShdw>
                </a:effectLst>
                <a:latin typeface="宋体" charset="-122"/>
                <a:ea typeface="宋体" charset="-122"/>
              </a:rPr>
              <a:t>: </a:t>
            </a:r>
            <a:r>
              <a:rPr lang="zh-CN" altLang="en-US" smtClean="0">
                <a:effectLst>
                  <a:outerShdw blurRad="38100" dist="38100" dir="2700000" algn="tl">
                    <a:srgbClr val="C0C0C0"/>
                  </a:outerShdw>
                </a:effectLst>
                <a:latin typeface="宋体" charset="-122"/>
                <a:ea typeface="宋体" charset="-122"/>
              </a:rPr>
              <a:t>删除</a:t>
            </a:r>
          </a:p>
        </p:txBody>
      </p:sp>
      <p:sp>
        <p:nvSpPr>
          <p:cNvPr id="41987" name="Rectangle 3"/>
          <p:cNvSpPr>
            <a:spLocks noGrp="1" noChangeArrowheads="1"/>
          </p:cNvSpPr>
          <p:nvPr>
            <p:ph type="body" idx="1"/>
          </p:nvPr>
        </p:nvSpPr>
        <p:spPr>
          <a:xfrm>
            <a:off x="900113" y="1135063"/>
            <a:ext cx="7726362" cy="4137025"/>
          </a:xfrm>
        </p:spPr>
        <p:txBody>
          <a:bodyPr/>
          <a:lstStyle/>
          <a:p>
            <a:pPr>
              <a:lnSpc>
                <a:spcPct val="90000"/>
              </a:lnSpc>
              <a:defRPr/>
            </a:pPr>
            <a:r>
              <a:rPr lang="zh-CN" altLang="en-US" sz="2400" smtClean="0">
                <a:latin typeface="宋体" charset="-122"/>
                <a:ea typeface="宋体" charset="-122"/>
              </a:rPr>
              <a:t>找到要删除的记录，从主文件和桶（如果存在）中移除它</a:t>
            </a:r>
          </a:p>
          <a:p>
            <a:pPr>
              <a:lnSpc>
                <a:spcPct val="90000"/>
              </a:lnSpc>
              <a:defRPr/>
            </a:pPr>
            <a:r>
              <a:rPr lang="zh-CN" altLang="en-US" sz="2400" smtClean="0">
                <a:latin typeface="宋体" charset="-122"/>
                <a:ea typeface="宋体" charset="-122"/>
              </a:rPr>
              <a:t>如果没有桶或者桶为空，则从叶结点中移除索引项</a:t>
            </a:r>
            <a:r>
              <a:rPr lang="en-US" altLang="zh-CN" sz="2400" smtClean="0">
                <a:latin typeface="宋体" charset="-122"/>
                <a:ea typeface="宋体" charset="-122"/>
              </a:rPr>
              <a:t> (search-key value, pointer) </a:t>
            </a:r>
            <a:endParaRPr lang="zh-CN" altLang="en-US" sz="2400" smtClean="0">
              <a:latin typeface="宋体" charset="-122"/>
              <a:ea typeface="宋体" charset="-122"/>
            </a:endParaRPr>
          </a:p>
          <a:p>
            <a:pPr>
              <a:lnSpc>
                <a:spcPct val="90000"/>
              </a:lnSpc>
              <a:defRPr/>
            </a:pPr>
            <a:r>
              <a:rPr lang="zh-CN" altLang="en-US" sz="2400" smtClean="0">
                <a:latin typeface="宋体" charset="-122"/>
                <a:ea typeface="宋体" charset="-122"/>
              </a:rPr>
              <a:t>如果因为移除而使结点内的项太少，并且结点可以和兄弟结点的项进行合并，</a:t>
            </a:r>
            <a:r>
              <a:rPr lang="zh-CN" altLang="en-US" sz="2400" b="1" smtClean="0">
                <a:solidFill>
                  <a:srgbClr val="3366CC"/>
                </a:solidFill>
                <a:latin typeface="宋体" charset="-122"/>
                <a:ea typeface="宋体" charset="-122"/>
              </a:rPr>
              <a:t>合并兄弟结点</a:t>
            </a:r>
            <a:r>
              <a:rPr lang="zh-CN" altLang="en-US" sz="2400" smtClean="0">
                <a:latin typeface="宋体" charset="-122"/>
                <a:ea typeface="宋体" charset="-122"/>
              </a:rPr>
              <a:t>：</a:t>
            </a:r>
            <a:endParaRPr lang="en-US" altLang="zh-CN" sz="2400" smtClean="0">
              <a:latin typeface="宋体" charset="-122"/>
              <a:ea typeface="宋体" charset="-122"/>
            </a:endParaRPr>
          </a:p>
          <a:p>
            <a:pPr lvl="1">
              <a:lnSpc>
                <a:spcPct val="90000"/>
              </a:lnSpc>
              <a:defRPr/>
            </a:pPr>
            <a:r>
              <a:rPr lang="zh-CN" altLang="en-US" sz="2400" smtClean="0">
                <a:latin typeface="宋体" charset="-122"/>
                <a:ea typeface="宋体" charset="-122"/>
              </a:rPr>
              <a:t>将两个结点的搜索码值插入同一个结点 </a:t>
            </a:r>
            <a:r>
              <a:rPr lang="en-US" altLang="zh-CN" sz="2400" smtClean="0">
                <a:latin typeface="宋体" charset="-122"/>
                <a:ea typeface="宋体" charset="-122"/>
              </a:rPr>
              <a:t>(</a:t>
            </a:r>
            <a:r>
              <a:rPr lang="zh-CN" altLang="en-US" sz="2400" smtClean="0">
                <a:latin typeface="宋体" charset="-122"/>
                <a:ea typeface="宋体" charset="-122"/>
              </a:rPr>
              <a:t>左边的结点</a:t>
            </a:r>
            <a:r>
              <a:rPr lang="en-US" altLang="zh-CN" sz="2400" smtClean="0">
                <a:latin typeface="宋体" charset="-122"/>
                <a:ea typeface="宋体" charset="-122"/>
              </a:rPr>
              <a:t>)</a:t>
            </a:r>
            <a:r>
              <a:rPr lang="zh-CN" altLang="en-US" sz="2400" smtClean="0">
                <a:latin typeface="宋体" charset="-122"/>
                <a:ea typeface="宋体" charset="-122"/>
              </a:rPr>
              <a:t>，删除另一个结点</a:t>
            </a:r>
          </a:p>
          <a:p>
            <a:pPr lvl="1">
              <a:lnSpc>
                <a:spcPct val="90000"/>
              </a:lnSpc>
              <a:defRPr/>
            </a:pPr>
            <a:r>
              <a:rPr lang="zh-CN" altLang="en-US" sz="2400" smtClean="0">
                <a:latin typeface="宋体" charset="-122"/>
                <a:ea typeface="宋体" charset="-122"/>
              </a:rPr>
              <a:t>若 </a:t>
            </a:r>
            <a:r>
              <a:rPr lang="en-US" altLang="zh-CN" sz="2400" i="1" smtClean="0">
                <a:latin typeface="宋体" charset="-122"/>
                <a:ea typeface="宋体" charset="-122"/>
              </a:rPr>
              <a:t>P</a:t>
            </a:r>
            <a:r>
              <a:rPr lang="en-US" altLang="zh-CN" sz="2400" i="1" baseline="-25000" smtClean="0">
                <a:latin typeface="宋体" charset="-122"/>
                <a:ea typeface="宋体" charset="-122"/>
              </a:rPr>
              <a:t>i </a:t>
            </a:r>
            <a:r>
              <a:rPr lang="zh-CN" altLang="en-US" sz="2400" smtClean="0">
                <a:latin typeface="宋体" charset="-122"/>
                <a:ea typeface="宋体" charset="-122"/>
              </a:rPr>
              <a:t>是指向被删结点的指针，从该结点父结点删除对</a:t>
            </a:r>
            <a:r>
              <a:rPr lang="en-US" altLang="zh-CN" sz="2400" smtClean="0">
                <a:latin typeface="宋体" charset="-122"/>
                <a:ea typeface="宋体" charset="-122"/>
              </a:rPr>
              <a:t>(</a:t>
            </a:r>
            <a:r>
              <a:rPr lang="en-US" altLang="zh-CN" sz="2400" i="1" smtClean="0">
                <a:latin typeface="宋体" charset="-122"/>
                <a:ea typeface="宋体" charset="-122"/>
              </a:rPr>
              <a:t>K</a:t>
            </a:r>
            <a:r>
              <a:rPr lang="en-US" altLang="zh-CN" sz="2400" i="1" baseline="-25000" smtClean="0">
                <a:latin typeface="宋体" charset="-122"/>
                <a:ea typeface="宋体" charset="-122"/>
              </a:rPr>
              <a:t>i–</a:t>
            </a:r>
            <a:r>
              <a:rPr lang="en-US" altLang="zh-CN" sz="2400" baseline="-25000" smtClean="0">
                <a:latin typeface="宋体" charset="-122"/>
                <a:ea typeface="宋体" charset="-122"/>
              </a:rPr>
              <a:t>1</a:t>
            </a:r>
            <a:r>
              <a:rPr lang="en-US" altLang="zh-CN" sz="2400" smtClean="0">
                <a:latin typeface="宋体" charset="-122"/>
                <a:ea typeface="宋体" charset="-122"/>
              </a:rPr>
              <a:t>, </a:t>
            </a:r>
            <a:r>
              <a:rPr lang="en-US" altLang="zh-CN" sz="2400" i="1" smtClean="0">
                <a:latin typeface="宋体" charset="-122"/>
                <a:ea typeface="宋体" charset="-122"/>
              </a:rPr>
              <a:t>P</a:t>
            </a:r>
            <a:r>
              <a:rPr lang="en-US" altLang="zh-CN" sz="2400" i="1" baseline="-25000" smtClean="0">
                <a:latin typeface="宋体" charset="-122"/>
                <a:ea typeface="宋体" charset="-122"/>
              </a:rPr>
              <a:t>i</a:t>
            </a:r>
            <a:r>
              <a:rPr lang="en-US" altLang="zh-CN" sz="2400" i="1" smtClean="0">
                <a:latin typeface="宋体" charset="-122"/>
                <a:ea typeface="宋体" charset="-122"/>
              </a:rPr>
              <a:t>)</a:t>
            </a:r>
            <a:r>
              <a:rPr lang="zh-CN" altLang="en-US" sz="2400" i="1" smtClean="0">
                <a:latin typeface="宋体" charset="-122"/>
                <a:ea typeface="宋体" charset="-122"/>
              </a:rPr>
              <a:t>，</a:t>
            </a:r>
            <a:r>
              <a:rPr lang="zh-CN" altLang="en-US" sz="2400" smtClean="0">
                <a:latin typeface="宋体" charset="-122"/>
                <a:ea typeface="宋体" charset="-122"/>
              </a:rPr>
              <a:t>递归的使用上面的过程</a:t>
            </a:r>
            <a:endParaRPr lang="zh-CN" altLang="en-US" sz="2000" smtClean="0">
              <a:effectLst>
                <a:outerShdw blurRad="38100" dist="38100" dir="2700000" algn="tl">
                  <a:srgbClr val="C0C0C0"/>
                </a:outerShdw>
              </a:effectLst>
              <a:latin typeface="宋体" charset="-122"/>
              <a:ea typeface="宋体"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0594" name="Rectangle 2"/>
          <p:cNvSpPr>
            <a:spLocks noGrp="1" noChangeArrowheads="1"/>
          </p:cNvSpPr>
          <p:nvPr>
            <p:ph type="title"/>
          </p:nvPr>
        </p:nvSpPr>
        <p:spPr/>
        <p:txBody>
          <a:bodyPr/>
          <a:lstStyle/>
          <a:p>
            <a:pPr>
              <a:defRPr/>
            </a:pPr>
            <a:r>
              <a:rPr lang="en-US" altLang="zh-CN" smtClean="0">
                <a:effectLst>
                  <a:outerShdw blurRad="38100" dist="38100" dir="2700000" algn="tl">
                    <a:srgbClr val="C0C0C0"/>
                  </a:outerShdw>
                </a:effectLst>
                <a:latin typeface="宋体" charset="-122"/>
                <a:ea typeface="宋体" charset="-122"/>
              </a:rPr>
              <a:t>B</a:t>
            </a:r>
            <a:r>
              <a:rPr lang="en-US" altLang="zh-CN" baseline="30000" smtClean="0">
                <a:effectLst>
                  <a:outerShdw blurRad="38100" dist="38100" dir="2700000" algn="tl">
                    <a:srgbClr val="C0C0C0"/>
                  </a:outerShdw>
                </a:effectLst>
                <a:latin typeface="宋体" charset="-122"/>
                <a:ea typeface="宋体" charset="-122"/>
              </a:rPr>
              <a:t>+</a:t>
            </a:r>
            <a:r>
              <a:rPr lang="zh-CN" altLang="en-US" smtClean="0">
                <a:effectLst>
                  <a:outerShdw blurRad="38100" dist="38100" dir="2700000" algn="tl">
                    <a:srgbClr val="C0C0C0"/>
                  </a:outerShdw>
                </a:effectLst>
                <a:latin typeface="宋体" charset="-122"/>
                <a:ea typeface="宋体" charset="-122"/>
              </a:rPr>
              <a:t>树的更新</a:t>
            </a:r>
            <a:r>
              <a:rPr lang="en-US" altLang="zh-CN" smtClean="0">
                <a:effectLst>
                  <a:outerShdw blurRad="38100" dist="38100" dir="2700000" algn="tl">
                    <a:srgbClr val="C0C0C0"/>
                  </a:outerShdw>
                </a:effectLst>
                <a:latin typeface="宋体" charset="-122"/>
                <a:ea typeface="宋体" charset="-122"/>
              </a:rPr>
              <a:t>: </a:t>
            </a:r>
            <a:r>
              <a:rPr lang="zh-CN" altLang="en-US" smtClean="0">
                <a:effectLst>
                  <a:outerShdw blurRad="38100" dist="38100" dir="2700000" algn="tl">
                    <a:srgbClr val="C0C0C0"/>
                  </a:outerShdw>
                </a:effectLst>
                <a:latin typeface="宋体" charset="-122"/>
                <a:ea typeface="宋体" charset="-122"/>
              </a:rPr>
              <a:t>删除</a:t>
            </a:r>
            <a:endParaRPr lang="en-US" altLang="zh-CN" smtClean="0">
              <a:effectLst>
                <a:outerShdw blurRad="38100" dist="38100" dir="2700000" algn="tl">
                  <a:srgbClr val="C0C0C0"/>
                </a:outerShdw>
              </a:effectLst>
              <a:latin typeface="宋体" charset="-122"/>
              <a:ea typeface="宋体" charset="-122"/>
            </a:endParaRPr>
          </a:p>
        </p:txBody>
      </p:sp>
      <p:sp>
        <p:nvSpPr>
          <p:cNvPr id="144387" name="Rectangle 3"/>
          <p:cNvSpPr>
            <a:spLocks noGrp="1" noChangeArrowheads="1"/>
          </p:cNvSpPr>
          <p:nvPr>
            <p:ph type="body" idx="1"/>
          </p:nvPr>
        </p:nvSpPr>
        <p:spPr/>
        <p:txBody>
          <a:bodyPr/>
          <a:lstStyle/>
          <a:p>
            <a:r>
              <a:rPr lang="zh-CN" altLang="en-US" sz="2400" smtClean="0"/>
              <a:t>如果因为移除而使结点内的项太少，但是兄弟结点的项的数目不适合与它合并为一个单一结点，重新分配指针</a:t>
            </a:r>
            <a:r>
              <a:rPr lang="en-US" altLang="zh-CN" sz="2400" smtClean="0"/>
              <a:t>:</a:t>
            </a:r>
          </a:p>
          <a:p>
            <a:pPr lvl="1"/>
            <a:r>
              <a:rPr lang="zh-CN" altLang="en-US" sz="2400" smtClean="0"/>
              <a:t>重新分配该结点与兄弟结点的指针使得所有结点都包含最少数目的项</a:t>
            </a:r>
          </a:p>
          <a:p>
            <a:pPr lvl="1"/>
            <a:r>
              <a:rPr lang="zh-CN" altLang="en-US" sz="2400" smtClean="0"/>
              <a:t>更新父结点中相应的搜索码和指针</a:t>
            </a:r>
          </a:p>
          <a:p>
            <a:r>
              <a:rPr lang="zh-CN" altLang="en-US" sz="2400" smtClean="0"/>
              <a:t>结点的更新向上递归直到一个包含 </a:t>
            </a:r>
            <a:r>
              <a:rPr lang="en-US" altLang="zh-CN" sz="2400" smtClean="0">
                <a:sym typeface="Symbol" panose="05050102010706020507" pitchFamily="18" charset="2"/>
              </a:rPr>
              <a:t>n/2 </a:t>
            </a:r>
            <a:r>
              <a:rPr lang="zh-CN" altLang="en-US" sz="2400" smtClean="0">
                <a:sym typeface="Symbol" panose="05050102010706020507" pitchFamily="18" charset="2"/>
              </a:rPr>
              <a:t>或更多指针的结点被发现</a:t>
            </a:r>
          </a:p>
          <a:p>
            <a:r>
              <a:rPr lang="zh-CN" altLang="en-US" sz="2400" smtClean="0">
                <a:sym typeface="Symbol" panose="05050102010706020507" pitchFamily="18" charset="2"/>
              </a:rPr>
              <a:t>如果更新过后根结点只剩一个指针，它将被删除，并且它的孩子结点成为新的根结点</a:t>
            </a:r>
            <a:endParaRPr lang="en-US" altLang="zh-CN" sz="2400" smtClean="0">
              <a:sym typeface="Symbol" panose="05050102010706020507" pitchFamily="18" charset="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7218" name="Rectangle 2"/>
          <p:cNvSpPr>
            <a:spLocks noGrp="1" noChangeArrowheads="1"/>
          </p:cNvSpPr>
          <p:nvPr>
            <p:ph type="title" idx="4294967295"/>
          </p:nvPr>
        </p:nvSpPr>
        <p:spPr/>
        <p:txBody>
          <a:bodyPr/>
          <a:lstStyle/>
          <a:p>
            <a:pPr>
              <a:defRPr/>
            </a:pPr>
            <a:r>
              <a:rPr lang="zh-CN" altLang="en-US" smtClean="0">
                <a:effectLst>
                  <a:outerShdw blurRad="38100" dist="38100" dir="2700000" algn="tl">
                    <a:srgbClr val="C0C0C0"/>
                  </a:outerShdw>
                </a:effectLst>
                <a:ea typeface="宋体" charset="-122"/>
              </a:rPr>
              <a:t>不唯一的搜索码</a:t>
            </a:r>
          </a:p>
        </p:txBody>
      </p:sp>
      <p:sp>
        <p:nvSpPr>
          <p:cNvPr id="146435" name="Rectangle 3"/>
          <p:cNvSpPr>
            <a:spLocks noGrp="1" noChangeArrowheads="1"/>
          </p:cNvSpPr>
          <p:nvPr>
            <p:ph type="body" idx="4294967295"/>
          </p:nvPr>
        </p:nvSpPr>
        <p:spPr>
          <a:xfrm>
            <a:off x="1106488" y="1296988"/>
            <a:ext cx="7137400" cy="4903787"/>
          </a:xfrm>
        </p:spPr>
        <p:txBody>
          <a:bodyPr/>
          <a:lstStyle/>
          <a:p>
            <a:pPr>
              <a:lnSpc>
                <a:spcPct val="80000"/>
              </a:lnSpc>
            </a:pPr>
            <a:r>
              <a:rPr lang="zh-CN" altLang="en-US" sz="2400" smtClean="0"/>
              <a:t>前述方案的三种替代方案</a:t>
            </a:r>
          </a:p>
          <a:p>
            <a:pPr lvl="1">
              <a:lnSpc>
                <a:spcPct val="80000"/>
              </a:lnSpc>
            </a:pPr>
            <a:r>
              <a:rPr lang="zh-CN" altLang="en-US" sz="2000" smtClean="0"/>
              <a:t>在单独的块中建立桶 </a:t>
            </a:r>
            <a:r>
              <a:rPr lang="en-US" altLang="zh-CN" sz="2000" smtClean="0"/>
              <a:t>(</a:t>
            </a:r>
            <a:r>
              <a:rPr lang="zh-CN" altLang="en-US" sz="2000" smtClean="0"/>
              <a:t>不好的方法</a:t>
            </a:r>
            <a:r>
              <a:rPr lang="en-US" altLang="zh-CN" sz="2000" smtClean="0"/>
              <a:t>)</a:t>
            </a:r>
          </a:p>
          <a:p>
            <a:pPr lvl="1">
              <a:lnSpc>
                <a:spcPct val="80000"/>
              </a:lnSpc>
            </a:pPr>
            <a:r>
              <a:rPr lang="zh-CN" altLang="en-US" sz="2000" smtClean="0"/>
              <a:t>建立指针列表</a:t>
            </a:r>
          </a:p>
          <a:p>
            <a:pPr lvl="2">
              <a:lnSpc>
                <a:spcPct val="80000"/>
              </a:lnSpc>
            </a:pPr>
            <a:r>
              <a:rPr lang="zh-CN" altLang="en-US" sz="1800" smtClean="0"/>
              <a:t>使用额外的代码来处理长列表</a:t>
            </a:r>
          </a:p>
          <a:p>
            <a:pPr lvl="2">
              <a:lnSpc>
                <a:spcPct val="80000"/>
              </a:lnSpc>
            </a:pPr>
            <a:r>
              <a:rPr lang="zh-CN" altLang="en-US" sz="1800" smtClean="0"/>
              <a:t>如果有许多重复的搜索码，删除一个列表元组的开销可能很大 </a:t>
            </a:r>
            <a:r>
              <a:rPr lang="en-US" altLang="zh-CN" sz="1800" smtClean="0"/>
              <a:t>(</a:t>
            </a:r>
            <a:r>
              <a:rPr lang="zh-CN" altLang="en-US" sz="1800" smtClean="0"/>
              <a:t>解释原因</a:t>
            </a:r>
            <a:r>
              <a:rPr lang="en-US" altLang="zh-CN" sz="1800" smtClean="0"/>
              <a:t>)</a:t>
            </a:r>
          </a:p>
          <a:p>
            <a:pPr lvl="2">
              <a:lnSpc>
                <a:spcPct val="80000"/>
              </a:lnSpc>
            </a:pPr>
            <a:r>
              <a:rPr lang="zh-CN" altLang="en-US" sz="1800" smtClean="0"/>
              <a:t>低的空间开销</a:t>
            </a:r>
            <a:r>
              <a:rPr lang="en-US" altLang="zh-CN" sz="1800" smtClean="0"/>
              <a:t>, </a:t>
            </a:r>
            <a:r>
              <a:rPr lang="zh-CN" altLang="en-US" sz="1800" smtClean="0"/>
              <a:t>对于查询不需要额外开销</a:t>
            </a:r>
          </a:p>
          <a:p>
            <a:pPr lvl="1">
              <a:lnSpc>
                <a:spcPct val="80000"/>
              </a:lnSpc>
            </a:pPr>
            <a:r>
              <a:rPr lang="zh-CN" altLang="en-US" sz="2000" smtClean="0"/>
              <a:t>创建包含原始搜索码和其他属性的复合搜索码来确保搜索码唯一</a:t>
            </a:r>
          </a:p>
          <a:p>
            <a:pPr lvl="2">
              <a:lnSpc>
                <a:spcPct val="80000"/>
              </a:lnSpc>
            </a:pPr>
            <a:r>
              <a:rPr lang="zh-CN" altLang="en-US" sz="1800" smtClean="0"/>
              <a:t>存储码值时产生额外的开销</a:t>
            </a:r>
          </a:p>
          <a:p>
            <a:pPr lvl="2">
              <a:lnSpc>
                <a:spcPct val="80000"/>
              </a:lnSpc>
            </a:pPr>
            <a:r>
              <a:rPr lang="zh-CN" altLang="en-US" sz="1800" smtClean="0"/>
              <a:t>插入</a:t>
            </a:r>
            <a:r>
              <a:rPr lang="en-US" altLang="zh-CN" sz="1800" smtClean="0"/>
              <a:t>/</a:t>
            </a:r>
            <a:r>
              <a:rPr lang="zh-CN" altLang="en-US" sz="1800" smtClean="0"/>
              <a:t>删除代码简单</a:t>
            </a:r>
          </a:p>
          <a:p>
            <a:pPr lvl="2">
              <a:lnSpc>
                <a:spcPct val="80000"/>
              </a:lnSpc>
            </a:pPr>
            <a:r>
              <a:rPr lang="zh-CN" altLang="en-US" sz="1800" smtClean="0"/>
              <a:t>应用广泛</a:t>
            </a:r>
          </a:p>
          <a:p>
            <a:pPr lvl="1">
              <a:lnSpc>
                <a:spcPct val="80000"/>
              </a:lnSpc>
            </a:pPr>
            <a:endParaRPr lang="en-US" altLang="zh-CN" sz="2400" smtClean="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8786" name="Rectangle 2"/>
          <p:cNvSpPr>
            <a:spLocks noGrp="1" noChangeArrowheads="1"/>
          </p:cNvSpPr>
          <p:nvPr>
            <p:ph type="title"/>
          </p:nvPr>
        </p:nvSpPr>
        <p:spPr/>
        <p:txBody>
          <a:bodyPr/>
          <a:lstStyle/>
          <a:p>
            <a:pPr>
              <a:defRPr/>
            </a:pPr>
            <a:r>
              <a:rPr lang="en-US" altLang="zh-CN" smtClean="0">
                <a:effectLst>
                  <a:outerShdw blurRad="38100" dist="38100" dir="2700000" algn="tl">
                    <a:srgbClr val="C0C0C0"/>
                  </a:outerShdw>
                </a:effectLst>
                <a:latin typeface="宋体" charset="-122"/>
                <a:ea typeface="宋体" charset="-122"/>
              </a:rPr>
              <a:t>B</a:t>
            </a:r>
            <a:r>
              <a:rPr lang="en-US" altLang="zh-CN" baseline="30000" smtClean="0">
                <a:effectLst>
                  <a:outerShdw blurRad="38100" dist="38100" dir="2700000" algn="tl">
                    <a:srgbClr val="C0C0C0"/>
                  </a:outerShdw>
                </a:effectLst>
                <a:latin typeface="宋体" charset="-122"/>
                <a:ea typeface="宋体" charset="-122"/>
              </a:rPr>
              <a:t>+</a:t>
            </a:r>
            <a:r>
              <a:rPr lang="zh-CN" altLang="en-US" smtClean="0">
                <a:effectLst>
                  <a:outerShdw blurRad="38100" dist="38100" dir="2700000" algn="tl">
                    <a:srgbClr val="C0C0C0"/>
                  </a:outerShdw>
                </a:effectLst>
                <a:latin typeface="宋体" charset="-122"/>
                <a:ea typeface="宋体" charset="-122"/>
              </a:rPr>
              <a:t>树文件组织</a:t>
            </a:r>
          </a:p>
        </p:txBody>
      </p:sp>
      <p:sp>
        <p:nvSpPr>
          <p:cNvPr id="148483" name="Rectangle 3"/>
          <p:cNvSpPr>
            <a:spLocks noGrp="1" noChangeArrowheads="1"/>
          </p:cNvSpPr>
          <p:nvPr>
            <p:ph type="body" idx="1"/>
          </p:nvPr>
        </p:nvSpPr>
        <p:spPr>
          <a:xfrm>
            <a:off x="900113" y="1135063"/>
            <a:ext cx="7739062" cy="4138612"/>
          </a:xfrm>
        </p:spPr>
        <p:txBody>
          <a:bodyPr/>
          <a:lstStyle/>
          <a:p>
            <a:r>
              <a:rPr lang="zh-CN" altLang="en-US" sz="2400" smtClean="0"/>
              <a:t>通过使用</a:t>
            </a:r>
            <a:r>
              <a:rPr lang="en-US" altLang="zh-CN" sz="2400" smtClean="0"/>
              <a:t>B+</a:t>
            </a:r>
            <a:r>
              <a:rPr lang="zh-CN" altLang="en-US" sz="2400" smtClean="0"/>
              <a:t>树索引可以解决索引文件退化问题</a:t>
            </a:r>
          </a:p>
          <a:p>
            <a:r>
              <a:rPr lang="zh-CN" altLang="en-US" sz="2400" smtClean="0"/>
              <a:t>通过使用</a:t>
            </a:r>
            <a:r>
              <a:rPr lang="en-US" altLang="zh-CN" sz="2400" smtClean="0"/>
              <a:t>B+</a:t>
            </a:r>
            <a:r>
              <a:rPr lang="zh-CN" altLang="en-US" sz="2400" smtClean="0"/>
              <a:t>树文件组织可以解决数据文件退化问题</a:t>
            </a:r>
            <a:endParaRPr lang="en-US" altLang="zh-CN" sz="2400" smtClean="0"/>
          </a:p>
          <a:p>
            <a:r>
              <a:rPr lang="zh-CN" altLang="en-US" sz="2400" smtClean="0"/>
              <a:t>用</a:t>
            </a:r>
            <a:r>
              <a:rPr lang="en-US" altLang="zh-CN" sz="2400" smtClean="0"/>
              <a:t>B+</a:t>
            </a:r>
            <a:r>
              <a:rPr lang="zh-CN" altLang="en-US" sz="2400" smtClean="0"/>
              <a:t>树文件组织的叶结点存储记录，而不是使用指针</a:t>
            </a:r>
          </a:p>
          <a:p>
            <a:r>
              <a:rPr lang="zh-CN" altLang="en-US" sz="2400" smtClean="0"/>
              <a:t>叶结点仍然需要半满</a:t>
            </a:r>
          </a:p>
          <a:p>
            <a:pPr lvl="1"/>
            <a:r>
              <a:rPr lang="zh-CN" altLang="en-US" sz="2000" smtClean="0"/>
              <a:t>由于记录比指针大</a:t>
            </a:r>
            <a:r>
              <a:rPr lang="en-US" altLang="zh-CN" sz="2000" smtClean="0"/>
              <a:t>, </a:t>
            </a:r>
            <a:r>
              <a:rPr lang="zh-CN" altLang="en-US" sz="2000" smtClean="0"/>
              <a:t>存储在叶结点中的记录的最大数目是小于存储在非叶结点的指针数目的</a:t>
            </a:r>
          </a:p>
          <a:p>
            <a:r>
              <a:rPr lang="zh-CN" altLang="en-US" sz="2400" smtClean="0"/>
              <a:t>插入和删除方法与</a:t>
            </a:r>
            <a:r>
              <a:rPr lang="en-US" altLang="zh-CN" sz="2400" smtClean="0"/>
              <a:t>B+</a:t>
            </a:r>
            <a:r>
              <a:rPr lang="zh-CN" altLang="en-US" sz="2400" smtClean="0"/>
              <a:t>树索引相同</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834" name="Rectangle 2"/>
          <p:cNvSpPr>
            <a:spLocks noGrp="1" noChangeArrowheads="1"/>
          </p:cNvSpPr>
          <p:nvPr>
            <p:ph type="title"/>
          </p:nvPr>
        </p:nvSpPr>
        <p:spPr/>
        <p:txBody>
          <a:bodyPr/>
          <a:lstStyle/>
          <a:p>
            <a:pPr>
              <a:defRPr/>
            </a:pPr>
            <a:r>
              <a:rPr lang="en-US" altLang="zh-CN" smtClean="0">
                <a:effectLst>
                  <a:outerShdw blurRad="38100" dist="38100" dir="2700000" algn="tl">
                    <a:srgbClr val="C0C0C0"/>
                  </a:outerShdw>
                </a:effectLst>
                <a:latin typeface="宋体" charset="-122"/>
                <a:ea typeface="宋体" charset="-122"/>
              </a:rPr>
              <a:t>B</a:t>
            </a:r>
            <a:r>
              <a:rPr lang="en-US" altLang="zh-CN" baseline="30000" smtClean="0">
                <a:effectLst>
                  <a:outerShdw blurRad="38100" dist="38100" dir="2700000" algn="tl">
                    <a:srgbClr val="C0C0C0"/>
                  </a:outerShdw>
                </a:effectLst>
                <a:latin typeface="宋体" charset="-122"/>
                <a:ea typeface="宋体" charset="-122"/>
              </a:rPr>
              <a:t>+</a:t>
            </a:r>
            <a:r>
              <a:rPr lang="zh-CN" altLang="en-US" smtClean="0">
                <a:effectLst>
                  <a:outerShdw blurRad="38100" dist="38100" dir="2700000" algn="tl">
                    <a:srgbClr val="C0C0C0"/>
                  </a:outerShdw>
                </a:effectLst>
                <a:latin typeface="宋体" charset="-122"/>
                <a:ea typeface="宋体" charset="-122"/>
              </a:rPr>
              <a:t>树文件组织</a:t>
            </a:r>
            <a:r>
              <a:rPr lang="en-US" altLang="zh-CN" smtClean="0">
                <a:effectLst>
                  <a:outerShdw blurRad="38100" dist="38100" dir="2700000" algn="tl">
                    <a:srgbClr val="C0C0C0"/>
                  </a:outerShdw>
                </a:effectLst>
              </a:rPr>
              <a:t>(Cont.)</a:t>
            </a:r>
          </a:p>
        </p:txBody>
      </p:sp>
      <p:sp>
        <p:nvSpPr>
          <p:cNvPr id="150531" name="Rectangle 3"/>
          <p:cNvSpPr>
            <a:spLocks noGrp="1" noChangeArrowheads="1"/>
          </p:cNvSpPr>
          <p:nvPr>
            <p:ph type="body" idx="1"/>
          </p:nvPr>
        </p:nvSpPr>
        <p:spPr>
          <a:xfrm>
            <a:off x="665163" y="4418013"/>
            <a:ext cx="7848600" cy="1944687"/>
          </a:xfrm>
        </p:spPr>
        <p:txBody>
          <a:bodyPr/>
          <a:lstStyle/>
          <a:p>
            <a:r>
              <a:rPr lang="zh-CN" altLang="en-US" sz="1800" smtClean="0"/>
              <a:t>由于记录比指针使用更多空间，所以良好的空间利用率是非常重要的</a:t>
            </a:r>
          </a:p>
          <a:p>
            <a:r>
              <a:rPr lang="zh-CN" altLang="en-US" sz="1800" smtClean="0"/>
              <a:t>为了提高空间利用率，会涉及到更多的兄弟结点的重新分配过和分裂合并</a:t>
            </a:r>
          </a:p>
          <a:p>
            <a:pPr lvl="1"/>
            <a:r>
              <a:rPr lang="zh-CN" altLang="en-US" sz="1800" smtClean="0"/>
              <a:t>两个兄弟结点间的</a:t>
            </a:r>
            <a:r>
              <a:rPr lang="zh-CN" altLang="zh-CN" sz="1800" smtClean="0"/>
              <a:t>重新</a:t>
            </a:r>
            <a:r>
              <a:rPr lang="zh-CN" altLang="en-US" sz="1800" smtClean="0"/>
              <a:t>分配 </a:t>
            </a:r>
            <a:r>
              <a:rPr lang="en-US" altLang="zh-CN" sz="1800" smtClean="0"/>
              <a:t>(</a:t>
            </a:r>
            <a:r>
              <a:rPr lang="zh-CN" altLang="en-US" sz="1800" smtClean="0"/>
              <a:t>为了在可能的情况下避免分裂和合并</a:t>
            </a:r>
            <a:r>
              <a:rPr lang="en-US" altLang="zh-CN" sz="1800" smtClean="0"/>
              <a:t>) </a:t>
            </a:r>
            <a:r>
              <a:rPr lang="zh-CN" altLang="en-US" sz="1800" smtClean="0"/>
              <a:t>的结果是每个结点至少有     </a:t>
            </a:r>
            <a:r>
              <a:rPr lang="zh-CN" altLang="en-US" sz="1800" smtClean="0">
                <a:sym typeface="Symbol" panose="05050102010706020507" pitchFamily="18" charset="2"/>
              </a:rPr>
              <a:t>   </a:t>
            </a:r>
            <a:r>
              <a:rPr lang="zh-CN" altLang="en-US" sz="1800" smtClean="0"/>
              <a:t>个项</a:t>
            </a:r>
          </a:p>
          <a:p>
            <a:pPr>
              <a:buFont typeface="Monotype Sorts" charset="2"/>
              <a:buNone/>
            </a:pPr>
            <a:endParaRPr lang="en-US" altLang="zh-CN" sz="1800" smtClean="0"/>
          </a:p>
        </p:txBody>
      </p:sp>
      <p:graphicFrame>
        <p:nvGraphicFramePr>
          <p:cNvPr id="150532" name="Object 2"/>
          <p:cNvGraphicFramePr>
            <a:graphicFrameLocks noChangeAspect="1"/>
          </p:cNvGraphicFramePr>
          <p:nvPr/>
        </p:nvGraphicFramePr>
        <p:xfrm>
          <a:off x="4197350" y="5487988"/>
          <a:ext cx="660400" cy="320675"/>
        </p:xfrm>
        <a:graphic>
          <a:graphicData uri="http://schemas.openxmlformats.org/presentationml/2006/ole">
            <mc:AlternateContent xmlns:mc="http://schemas.openxmlformats.org/markup-compatibility/2006">
              <mc:Choice xmlns:v="urn:schemas-microsoft-com:vml" Requires="v">
                <p:oleObj spid="_x0000_s150535" name="Equation" r:id="rId4" imgW="469900" imgH="228600" progId="Equation.3">
                  <p:embed/>
                </p:oleObj>
              </mc:Choice>
              <mc:Fallback>
                <p:oleObj name="Equation" r:id="rId4" imgW="469900" imgH="2286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7350" y="5487988"/>
                        <a:ext cx="660400"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50533"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438" y="1049338"/>
            <a:ext cx="8332787" cy="338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p:cNvSpPr>
            <a:spLocks noGrp="1" noChangeArrowheads="1"/>
          </p:cNvSpPr>
          <p:nvPr>
            <p:ph type="title"/>
          </p:nvPr>
        </p:nvSpPr>
        <p:spPr/>
        <p:txBody>
          <a:bodyPr/>
          <a:lstStyle/>
          <a:p>
            <a:pPr>
              <a:defRPr/>
            </a:pPr>
            <a:r>
              <a:rPr lang="en-US" altLang="zh-CN" dirty="0" smtClean="0">
                <a:effectLst>
                  <a:outerShdw blurRad="38100" dist="38100" dir="2700000" algn="tl">
                    <a:srgbClr val="C0C0C0"/>
                  </a:outerShdw>
                </a:effectLst>
                <a:ea typeface="宋体" charset="-122"/>
              </a:rPr>
              <a:t>10.9  </a:t>
            </a:r>
            <a:r>
              <a:rPr lang="zh-CN" altLang="en-US" dirty="0" smtClean="0">
                <a:effectLst>
                  <a:outerShdw blurRad="38100" dist="38100" dir="2700000" algn="tl">
                    <a:srgbClr val="C0C0C0"/>
                  </a:outerShdw>
                </a:effectLst>
                <a:ea typeface="宋体" charset="-122"/>
              </a:rPr>
              <a:t>散列文件组织和散列索引</a:t>
            </a:r>
          </a:p>
        </p:txBody>
      </p:sp>
      <p:sp>
        <p:nvSpPr>
          <p:cNvPr id="92163" name="Rectangle 3"/>
          <p:cNvSpPr>
            <a:spLocks noGrp="1" noChangeArrowheads="1"/>
          </p:cNvSpPr>
          <p:nvPr>
            <p:ph type="body" idx="1"/>
          </p:nvPr>
        </p:nvSpPr>
        <p:spPr>
          <a:xfrm>
            <a:off x="831850" y="1182688"/>
            <a:ext cx="7437438" cy="4651375"/>
          </a:xfrm>
        </p:spPr>
        <p:txBody>
          <a:bodyPr/>
          <a:lstStyle/>
          <a:p>
            <a:pPr>
              <a:defRPr/>
            </a:pPr>
            <a:r>
              <a:rPr lang="zh-CN" altLang="en-US" sz="2400" dirty="0" smtClean="0">
                <a:effectLst>
                  <a:outerShdw blurRad="38100" dist="38100" dir="2700000" algn="tl">
                    <a:srgbClr val="C0C0C0"/>
                  </a:outerShdw>
                </a:effectLst>
                <a:ea typeface="宋体" charset="-122"/>
              </a:rPr>
              <a:t>散列</a:t>
            </a:r>
            <a:endParaRPr lang="en-US" altLang="zh-CN" sz="2400" b="1" dirty="0" smtClean="0">
              <a:solidFill>
                <a:srgbClr val="3366CC"/>
              </a:solidFill>
              <a:latin typeface="宋体" charset="-122"/>
              <a:ea typeface="宋体" charset="-122"/>
            </a:endParaRPr>
          </a:p>
          <a:p>
            <a:pPr lvl="1">
              <a:defRPr/>
            </a:pPr>
            <a:r>
              <a:rPr lang="zh-CN" altLang="en-US" sz="2000" b="1" dirty="0" smtClean="0">
                <a:solidFill>
                  <a:srgbClr val="3366CC"/>
                </a:solidFill>
                <a:latin typeface="宋体" charset="-122"/>
                <a:ea typeface="宋体" charset="-122"/>
              </a:rPr>
              <a:t>桶</a:t>
            </a:r>
            <a:r>
              <a:rPr lang="zh-CN" altLang="en-US" sz="2000" dirty="0" smtClean="0">
                <a:latin typeface="宋体" charset="-122"/>
                <a:ea typeface="宋体" charset="-122"/>
              </a:rPr>
              <a:t>表示能能存储一条或多条记录的一个存储单位，通常一个桶就是一个磁盘块</a:t>
            </a:r>
            <a:endParaRPr lang="en-US" altLang="zh-CN" sz="2000" dirty="0" smtClean="0">
              <a:latin typeface="宋体" charset="-122"/>
              <a:ea typeface="宋体" charset="-122"/>
            </a:endParaRPr>
          </a:p>
          <a:p>
            <a:pPr lvl="1">
              <a:defRPr/>
            </a:pPr>
            <a:r>
              <a:rPr lang="zh-CN" altLang="en-US" sz="2000" dirty="0" smtClean="0">
                <a:latin typeface="宋体" charset="-122"/>
                <a:ea typeface="宋体" charset="-122"/>
              </a:rPr>
              <a:t>在</a:t>
            </a:r>
            <a:r>
              <a:rPr lang="zh-CN" altLang="en-US" sz="2000" b="1" dirty="0" smtClean="0">
                <a:solidFill>
                  <a:srgbClr val="3366CC"/>
                </a:solidFill>
                <a:latin typeface="宋体" charset="-122"/>
                <a:ea typeface="宋体" charset="-122"/>
              </a:rPr>
              <a:t>散列文件组织</a:t>
            </a:r>
            <a:r>
              <a:rPr lang="zh-CN" altLang="en-US" sz="2000" dirty="0" smtClean="0">
                <a:latin typeface="宋体" charset="-122"/>
                <a:ea typeface="宋体" charset="-122"/>
              </a:rPr>
              <a:t>中可以直接从搜索码使用散列函数得到包含记录的桶</a:t>
            </a:r>
            <a:endParaRPr lang="zh-CN" altLang="en-US" sz="2000" dirty="0" smtClean="0">
              <a:solidFill>
                <a:schemeClr val="tx2"/>
              </a:solidFill>
              <a:latin typeface="宋体" charset="-122"/>
              <a:ea typeface="宋体" charset="-122"/>
            </a:endParaRPr>
          </a:p>
          <a:p>
            <a:pPr lvl="1">
              <a:defRPr/>
            </a:pPr>
            <a:r>
              <a:rPr lang="zh-CN" altLang="en-US" sz="2000" dirty="0" smtClean="0">
                <a:latin typeface="宋体" charset="-122"/>
                <a:ea typeface="宋体" charset="-122"/>
              </a:rPr>
              <a:t>散列函数 </a:t>
            </a:r>
            <a:r>
              <a:rPr lang="en-US" altLang="zh-CN" sz="2000" i="1" dirty="0" smtClean="0">
                <a:latin typeface="宋体" charset="-122"/>
                <a:ea typeface="宋体" charset="-122"/>
              </a:rPr>
              <a:t>h</a:t>
            </a:r>
            <a:r>
              <a:rPr lang="en-US" altLang="zh-CN" sz="2000" dirty="0" smtClean="0">
                <a:latin typeface="宋体" charset="-122"/>
                <a:ea typeface="宋体" charset="-122"/>
              </a:rPr>
              <a:t> </a:t>
            </a:r>
            <a:r>
              <a:rPr lang="zh-CN" altLang="en-US" sz="2000" dirty="0" smtClean="0">
                <a:latin typeface="宋体" charset="-122"/>
                <a:ea typeface="宋体" charset="-122"/>
              </a:rPr>
              <a:t>是一个从所有搜索码值的集合 </a:t>
            </a:r>
            <a:r>
              <a:rPr lang="en-US" altLang="zh-CN" sz="2000" dirty="0" smtClean="0">
                <a:latin typeface="宋体" charset="-122"/>
                <a:ea typeface="宋体" charset="-122"/>
              </a:rPr>
              <a:t>K </a:t>
            </a:r>
            <a:r>
              <a:rPr lang="zh-CN" altLang="en-US" sz="2000" dirty="0" smtClean="0">
                <a:latin typeface="宋体" charset="-122"/>
                <a:ea typeface="宋体" charset="-122"/>
              </a:rPr>
              <a:t>映射到桶地址的集合 </a:t>
            </a:r>
            <a:r>
              <a:rPr lang="en-US" altLang="zh-CN" sz="2000" dirty="0" smtClean="0">
                <a:latin typeface="宋体" charset="-122"/>
                <a:ea typeface="宋体" charset="-122"/>
              </a:rPr>
              <a:t>B </a:t>
            </a:r>
            <a:r>
              <a:rPr lang="zh-CN" altLang="en-US" sz="2000" dirty="0" smtClean="0">
                <a:latin typeface="宋体" charset="-122"/>
                <a:ea typeface="宋体" charset="-122"/>
              </a:rPr>
              <a:t>的函数</a:t>
            </a:r>
            <a:endParaRPr lang="zh-CN" altLang="en-US" sz="2000" i="1" dirty="0" smtClean="0">
              <a:latin typeface="宋体" charset="-122"/>
              <a:ea typeface="宋体" charset="-122"/>
            </a:endParaRPr>
          </a:p>
          <a:p>
            <a:pPr lvl="1">
              <a:defRPr/>
            </a:pPr>
            <a:r>
              <a:rPr lang="zh-CN" altLang="en-US" sz="2000" dirty="0" smtClean="0">
                <a:latin typeface="宋体" charset="-122"/>
                <a:ea typeface="宋体" charset="-122"/>
              </a:rPr>
              <a:t>散列函数用来定位要访问，插入或删除的记录</a:t>
            </a:r>
            <a:endParaRPr lang="en-US" altLang="zh-CN" sz="2000" dirty="0" smtClean="0">
              <a:latin typeface="宋体" charset="-122"/>
              <a:ea typeface="宋体" charset="-122"/>
            </a:endParaRPr>
          </a:p>
          <a:p>
            <a:pPr lvl="1">
              <a:defRPr/>
            </a:pPr>
            <a:r>
              <a:rPr lang="zh-CN" altLang="en-US" sz="2000" dirty="0" smtClean="0">
                <a:latin typeface="宋体" charset="-122"/>
                <a:ea typeface="宋体" charset="-122"/>
              </a:rPr>
              <a:t>带有不同搜索码值的记录可以映射到同一个桶中，因此，为了找到一个记录，桶要被依次检索</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410" name="Rectangle 2"/>
          <p:cNvSpPr>
            <a:spLocks noGrp="1" noChangeArrowheads="1"/>
          </p:cNvSpPr>
          <p:nvPr>
            <p:ph type="title"/>
          </p:nvPr>
        </p:nvSpPr>
        <p:spPr>
          <a:xfrm>
            <a:off x="509588" y="180975"/>
            <a:ext cx="8358187" cy="457200"/>
          </a:xfrm>
        </p:spPr>
        <p:txBody>
          <a:bodyPr/>
          <a:lstStyle/>
          <a:p>
            <a:pPr>
              <a:defRPr/>
            </a:pPr>
            <a:r>
              <a:rPr lang="zh-CN" altLang="en-US" smtClean="0">
                <a:effectLst>
                  <a:outerShdw blurRad="38100" dist="38100" dir="2700000" algn="tl">
                    <a:srgbClr val="C0C0C0"/>
                  </a:outerShdw>
                </a:effectLst>
                <a:ea typeface="宋体" charset="-122"/>
              </a:rPr>
              <a:t>散列文件组织的例子</a:t>
            </a:r>
          </a:p>
        </p:txBody>
      </p:sp>
      <p:sp>
        <p:nvSpPr>
          <p:cNvPr id="154627" name="Rectangle 3"/>
          <p:cNvSpPr>
            <a:spLocks noGrp="1" noChangeArrowheads="1"/>
          </p:cNvSpPr>
          <p:nvPr>
            <p:ph type="body" idx="1"/>
          </p:nvPr>
        </p:nvSpPr>
        <p:spPr>
          <a:xfrm>
            <a:off x="25400" y="1530350"/>
            <a:ext cx="3197225" cy="4114800"/>
          </a:xfrm>
        </p:spPr>
        <p:txBody>
          <a:bodyPr/>
          <a:lstStyle/>
          <a:p>
            <a:r>
              <a:rPr lang="en-US" altLang="zh-CN" sz="2000" smtClean="0"/>
              <a:t>8</a:t>
            </a:r>
            <a:r>
              <a:rPr lang="zh-CN" altLang="en-US" sz="2000" smtClean="0"/>
              <a:t>个桶</a:t>
            </a:r>
          </a:p>
          <a:p>
            <a:r>
              <a:rPr lang="zh-CN" altLang="en-US" sz="2000" smtClean="0"/>
              <a:t>假设字母表中的第 </a:t>
            </a:r>
            <a:r>
              <a:rPr lang="en-US" altLang="zh-CN" sz="2000" smtClean="0"/>
              <a:t>i </a:t>
            </a:r>
            <a:r>
              <a:rPr lang="zh-CN" altLang="en-US" sz="2000" smtClean="0"/>
              <a:t>个字母用整数 </a:t>
            </a:r>
            <a:r>
              <a:rPr lang="en-US" altLang="zh-CN" sz="2000" smtClean="0"/>
              <a:t>i </a:t>
            </a:r>
            <a:r>
              <a:rPr lang="zh-CN" altLang="en-US" sz="2000" smtClean="0"/>
              <a:t>表示</a:t>
            </a:r>
          </a:p>
          <a:p>
            <a:r>
              <a:rPr lang="zh-CN" altLang="en-US" sz="2000" smtClean="0"/>
              <a:t>最初把散列函数值设为 </a:t>
            </a:r>
            <a:r>
              <a:rPr lang="en-US" altLang="zh-CN" sz="2000" smtClean="0"/>
              <a:t>0 </a:t>
            </a:r>
            <a:r>
              <a:rPr lang="zh-CN" altLang="en-US" sz="2000" smtClean="0"/>
              <a:t>，从首字符开始迭代，直到最后一个字符为止，每一步迭代都把散列函数值乘以 </a:t>
            </a:r>
            <a:r>
              <a:rPr lang="en-US" altLang="zh-CN" sz="2000" smtClean="0"/>
              <a:t>31 </a:t>
            </a:r>
            <a:r>
              <a:rPr lang="zh-CN" altLang="en-US" sz="2000" smtClean="0"/>
              <a:t>再加上下一个字符的值</a:t>
            </a:r>
            <a:endParaRPr lang="en-US" altLang="zh-CN" sz="2000" smtClean="0"/>
          </a:p>
          <a:p>
            <a:r>
              <a:rPr lang="zh-CN" altLang="en-US" sz="2000" smtClean="0"/>
              <a:t>结果再取桶数的模得到的值就可以用作索引</a:t>
            </a:r>
          </a:p>
          <a:p>
            <a:pPr lvl="1"/>
            <a:r>
              <a:rPr lang="en-US" altLang="zh-CN" sz="1600" smtClean="0"/>
              <a:t>h(Music) = 1</a:t>
            </a:r>
          </a:p>
          <a:p>
            <a:pPr lvl="1"/>
            <a:r>
              <a:rPr lang="en-US" altLang="zh-CN" sz="1600" smtClean="0"/>
              <a:t>h(History) = 2   </a:t>
            </a:r>
          </a:p>
          <a:p>
            <a:pPr lvl="1"/>
            <a:r>
              <a:rPr lang="en-US" altLang="zh-CN" sz="1600" smtClean="0"/>
              <a:t>h(Physics) =  3</a:t>
            </a:r>
          </a:p>
          <a:p>
            <a:pPr lvl="1"/>
            <a:r>
              <a:rPr lang="en-US" altLang="zh-CN" sz="1600" smtClean="0"/>
              <a:t>h(Elec.Eng.) =  3</a:t>
            </a:r>
          </a:p>
          <a:p>
            <a:pPr lvl="1"/>
            <a:endParaRPr lang="en-US" altLang="zh-CN" sz="1600" smtClean="0"/>
          </a:p>
        </p:txBody>
      </p:sp>
      <p:sp>
        <p:nvSpPr>
          <p:cNvPr id="154628" name="Text Box 4"/>
          <p:cNvSpPr txBox="1">
            <a:spLocks noChangeArrowheads="1"/>
          </p:cNvSpPr>
          <p:nvPr/>
        </p:nvSpPr>
        <p:spPr bwMode="auto">
          <a:xfrm>
            <a:off x="598488" y="990600"/>
            <a:ext cx="8404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en-US" altLang="zh-CN" sz="2000" b="1" i="1"/>
              <a:t>instructor</a:t>
            </a:r>
            <a:r>
              <a:rPr kumimoji="0" lang="en-US" altLang="zh-CN" sz="2000" b="1"/>
              <a:t> </a:t>
            </a:r>
            <a:r>
              <a:rPr kumimoji="0" lang="zh-CN" altLang="en-US" sz="2000" b="1"/>
              <a:t>文件的散列文件组织</a:t>
            </a:r>
            <a:r>
              <a:rPr kumimoji="0" lang="en-US" altLang="zh-CN" sz="2000" b="1"/>
              <a:t>,</a:t>
            </a:r>
            <a:r>
              <a:rPr kumimoji="0" lang="zh-CN" altLang="en-US" sz="2000" b="1"/>
              <a:t>使用 </a:t>
            </a:r>
            <a:r>
              <a:rPr kumimoji="0" lang="en-US" altLang="zh-CN" sz="2000" b="1" i="1"/>
              <a:t>dept_name</a:t>
            </a:r>
            <a:r>
              <a:rPr kumimoji="0" lang="en-US" altLang="zh-CN" sz="2000" b="1"/>
              <a:t> </a:t>
            </a:r>
            <a:r>
              <a:rPr kumimoji="0" lang="zh-CN" altLang="en-US" sz="2000" b="1"/>
              <a:t>作为码</a:t>
            </a:r>
            <a:endParaRPr kumimoji="0" lang="en-US" altLang="zh-CN" sz="1600" b="1"/>
          </a:p>
        </p:txBody>
      </p:sp>
      <p:pic>
        <p:nvPicPr>
          <p:cNvPr id="15462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1538" y="1597025"/>
            <a:ext cx="5591175"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9506" name="Rectangle 2"/>
          <p:cNvSpPr>
            <a:spLocks noGrp="1" noChangeArrowheads="1"/>
          </p:cNvSpPr>
          <p:nvPr>
            <p:ph type="title"/>
          </p:nvPr>
        </p:nvSpPr>
        <p:spPr/>
        <p:txBody>
          <a:bodyPr/>
          <a:lstStyle/>
          <a:p>
            <a:pPr>
              <a:defRPr/>
            </a:pPr>
            <a:r>
              <a:rPr lang="zh-CN" altLang="en-US" smtClean="0">
                <a:effectLst>
                  <a:outerShdw blurRad="38100" dist="38100" dir="2700000" algn="tl">
                    <a:srgbClr val="C0C0C0"/>
                  </a:outerShdw>
                </a:effectLst>
                <a:ea typeface="宋体" charset="-122"/>
              </a:rPr>
              <a:t>散列函数</a:t>
            </a:r>
          </a:p>
        </p:txBody>
      </p:sp>
      <p:sp>
        <p:nvSpPr>
          <p:cNvPr id="1429507" name="Rectangle 3"/>
          <p:cNvSpPr>
            <a:spLocks noGrp="1" noChangeArrowheads="1"/>
          </p:cNvSpPr>
          <p:nvPr>
            <p:ph type="body" idx="1"/>
          </p:nvPr>
        </p:nvSpPr>
        <p:spPr>
          <a:xfrm>
            <a:off x="900113" y="1135063"/>
            <a:ext cx="7781925" cy="4884737"/>
          </a:xfrm>
        </p:spPr>
        <p:txBody>
          <a:bodyPr/>
          <a:lstStyle/>
          <a:p>
            <a:pPr>
              <a:lnSpc>
                <a:spcPct val="150000"/>
              </a:lnSpc>
            </a:pPr>
            <a:r>
              <a:rPr lang="zh-CN" altLang="en-US" sz="2000" smtClean="0"/>
              <a:t>最糟糕的散列函数映射所有搜索码值到同一个桶，导致查询所花费时间与文件中搜索码数目成正比</a:t>
            </a:r>
          </a:p>
          <a:p>
            <a:pPr>
              <a:lnSpc>
                <a:spcPct val="150000"/>
              </a:lnSpc>
            </a:pPr>
            <a:r>
              <a:rPr lang="zh-CN" altLang="en-US" sz="2000" smtClean="0"/>
              <a:t>理想的散列函数是</a:t>
            </a:r>
            <a:r>
              <a:rPr lang="zh-CN" altLang="en-US" sz="2000" b="1" smtClean="0">
                <a:solidFill>
                  <a:srgbClr val="3366CC"/>
                </a:solidFill>
              </a:rPr>
              <a:t>均匀</a:t>
            </a:r>
            <a:r>
              <a:rPr lang="zh-CN" altLang="en-US" sz="2000" smtClean="0"/>
              <a:t>的。理想的散列函数把存储的码均匀地分布到所有桶中，使每个桶含有相同数目的记录</a:t>
            </a:r>
          </a:p>
          <a:p>
            <a:pPr>
              <a:lnSpc>
                <a:spcPct val="150000"/>
              </a:lnSpc>
            </a:pPr>
            <a:r>
              <a:rPr lang="zh-CN" altLang="en-US" sz="2000" smtClean="0"/>
              <a:t>理想的散列函数是</a:t>
            </a:r>
            <a:r>
              <a:rPr lang="zh-CN" altLang="en-US" sz="2000" b="1" smtClean="0">
                <a:solidFill>
                  <a:srgbClr val="3366CC"/>
                </a:solidFill>
              </a:rPr>
              <a:t>随机</a:t>
            </a:r>
            <a:r>
              <a:rPr lang="zh-CN" altLang="en-US" sz="2000" smtClean="0"/>
              <a:t>的。即在一般情况下，不管搜索码值实际怎么分布，每个桶应分配到的搜索码值数目几乎相同</a:t>
            </a:r>
          </a:p>
          <a:p>
            <a:pPr>
              <a:lnSpc>
                <a:spcPct val="150000"/>
              </a:lnSpc>
            </a:pPr>
            <a:r>
              <a:rPr lang="zh-CN" altLang="en-US" sz="2000" smtClean="0"/>
              <a:t>通常散列函数在搜索码中字符的内部二进制机器表示上执行计算</a:t>
            </a:r>
          </a:p>
          <a:p>
            <a:pPr lvl="1">
              <a:lnSpc>
                <a:spcPct val="150000"/>
              </a:lnSpc>
            </a:pPr>
            <a:r>
              <a:rPr lang="zh-CN" altLang="en-US" sz="2000" smtClean="0"/>
              <a:t>这种类型的一个简单函数是先计算码中字符的二进制表示的总和，然后返回该总和取桶数目的模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295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295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295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2950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295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950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1026"/>
          <p:cNvSpPr>
            <a:spLocks noGrp="1" noChangeArrowheads="1"/>
          </p:cNvSpPr>
          <p:nvPr>
            <p:ph type="title"/>
          </p:nvPr>
        </p:nvSpPr>
        <p:spPr/>
        <p:txBody>
          <a:bodyPr/>
          <a:lstStyle/>
          <a:p>
            <a:pPr>
              <a:defRPr/>
            </a:pPr>
            <a:r>
              <a:rPr lang="zh-CN" altLang="zh-CN" smtClean="0"/>
              <a:t>物理存储介质</a:t>
            </a:r>
            <a:r>
              <a:rPr lang="en-US" altLang="zh-CN" smtClean="0"/>
              <a:t> (</a:t>
            </a:r>
            <a:r>
              <a:rPr lang="zh-CN" altLang="en-US" smtClean="0"/>
              <a:t>续</a:t>
            </a:r>
            <a:r>
              <a:rPr lang="en-US" altLang="zh-CN" smtClean="0"/>
              <a:t>)</a:t>
            </a:r>
            <a:endParaRPr lang="en-US">
              <a:ea typeface="+mj-ea"/>
            </a:endParaRPr>
          </a:p>
        </p:txBody>
      </p:sp>
      <p:sp>
        <p:nvSpPr>
          <p:cNvPr id="19459" name="Rectangle 1027"/>
          <p:cNvSpPr>
            <a:spLocks noGrp="1" noChangeArrowheads="1"/>
          </p:cNvSpPr>
          <p:nvPr>
            <p:ph type="body" idx="1"/>
          </p:nvPr>
        </p:nvSpPr>
        <p:spPr>
          <a:xfrm>
            <a:off x="914400" y="1122363"/>
            <a:ext cx="7137400" cy="4946650"/>
          </a:xfrm>
        </p:spPr>
        <p:txBody>
          <a:bodyPr/>
          <a:lstStyle/>
          <a:p>
            <a:r>
              <a:rPr lang="zh-CN" altLang="en-US" sz="2400" b="1" smtClean="0">
                <a:solidFill>
                  <a:srgbClr val="000099"/>
                </a:solidFill>
              </a:rPr>
              <a:t>磁带存储器</a:t>
            </a:r>
            <a:endParaRPr lang="en-US" altLang="zh-CN" sz="2400" smtClean="0">
              <a:solidFill>
                <a:schemeClr val="tx2"/>
              </a:solidFill>
            </a:endParaRPr>
          </a:p>
          <a:p>
            <a:pPr lvl="1"/>
            <a:r>
              <a:rPr lang="zh-CN" altLang="en-US" sz="1800" smtClean="0"/>
              <a:t>非易失的</a:t>
            </a:r>
            <a:r>
              <a:rPr lang="en-US" altLang="zh-CN" sz="1800" smtClean="0"/>
              <a:t>, </a:t>
            </a:r>
            <a:r>
              <a:rPr lang="zh-CN" altLang="en-US" sz="1800" smtClean="0"/>
              <a:t>主要用于备份</a:t>
            </a:r>
            <a:r>
              <a:rPr lang="en-US" altLang="zh-CN" sz="1800" smtClean="0"/>
              <a:t>(</a:t>
            </a:r>
            <a:r>
              <a:rPr lang="zh-CN" altLang="en-US" sz="1800" smtClean="0"/>
              <a:t>例：从磁盘故障中恢复数据</a:t>
            </a:r>
            <a:r>
              <a:rPr lang="en-US" altLang="zh-CN" sz="1800" smtClean="0"/>
              <a:t>)</a:t>
            </a:r>
            <a:r>
              <a:rPr lang="zh-CN" altLang="en-US" sz="1800" smtClean="0"/>
              <a:t>和归档数据</a:t>
            </a:r>
            <a:endParaRPr lang="en-US" altLang="zh-CN" sz="1800" smtClean="0"/>
          </a:p>
          <a:p>
            <a:pPr lvl="1"/>
            <a:r>
              <a:rPr lang="zh-CN" altLang="en-US" sz="1800" b="1" smtClean="0">
                <a:solidFill>
                  <a:srgbClr val="000099"/>
                </a:solidFill>
              </a:rPr>
              <a:t>顺序访问</a:t>
            </a:r>
            <a:r>
              <a:rPr lang="en-US" altLang="zh-CN" sz="1800" smtClean="0"/>
              <a:t>– </a:t>
            </a:r>
            <a:r>
              <a:rPr lang="zh-CN" altLang="en-US" sz="1800" smtClean="0"/>
              <a:t>比磁盘慢得多</a:t>
            </a:r>
            <a:endParaRPr lang="en-US" altLang="zh-CN" sz="1800" smtClean="0"/>
          </a:p>
          <a:p>
            <a:pPr lvl="1"/>
            <a:r>
              <a:rPr lang="zh-CN" altLang="en-US" sz="1800" smtClean="0"/>
              <a:t>大容量</a:t>
            </a:r>
            <a:r>
              <a:rPr lang="en-US" altLang="zh-CN" sz="1800" smtClean="0"/>
              <a:t>(40 </a:t>
            </a:r>
            <a:r>
              <a:rPr lang="zh-CN" altLang="en-US" sz="1800" smtClean="0"/>
              <a:t>到</a:t>
            </a:r>
            <a:r>
              <a:rPr lang="en-US" altLang="zh-CN" sz="1800" smtClean="0"/>
              <a:t>300 GB)</a:t>
            </a:r>
          </a:p>
          <a:p>
            <a:pPr lvl="1"/>
            <a:r>
              <a:rPr lang="zh-CN" altLang="en-US" sz="1800" smtClean="0"/>
              <a:t>磁带可以从驱动器中移除</a:t>
            </a:r>
            <a:r>
              <a:rPr lang="en-US" altLang="zh-CN" sz="1800" smtClean="0">
                <a:sym typeface="Symbol" panose="05050102010706020507" pitchFamily="18" charset="2"/>
              </a:rPr>
              <a:t> </a:t>
            </a:r>
            <a:r>
              <a:rPr lang="zh-CN" altLang="en-US" sz="1800" smtClean="0">
                <a:sym typeface="Symbol" panose="05050102010706020507" pitchFamily="18" charset="2"/>
              </a:rPr>
              <a:t>存储成本比磁盘小得多，但是驱动器的成本较高</a:t>
            </a:r>
            <a:endParaRPr lang="en-US" altLang="zh-CN" sz="1800" smtClean="0">
              <a:sym typeface="Symbol" panose="05050102010706020507" pitchFamily="18" charset="2"/>
            </a:endParaRPr>
          </a:p>
          <a:p>
            <a:pPr lvl="1"/>
            <a:r>
              <a:rPr lang="zh-CN" altLang="en-US" sz="1800" smtClean="0"/>
              <a:t>自动磁带机用于存储异常巨大的数据集合</a:t>
            </a:r>
            <a:endParaRPr lang="en-US" altLang="zh-CN" sz="1800" smtClean="0"/>
          </a:p>
          <a:p>
            <a:pPr lvl="2"/>
            <a:r>
              <a:rPr lang="zh-CN" altLang="en-US" sz="1600" smtClean="0"/>
              <a:t>几百个</a:t>
            </a:r>
            <a:r>
              <a:rPr lang="en-US" altLang="zh-CN" sz="1600" smtClean="0"/>
              <a:t>TB(1 terabyte = 10</a:t>
            </a:r>
            <a:r>
              <a:rPr lang="en-US" altLang="zh-CN" sz="1600" baseline="30000" smtClean="0"/>
              <a:t>12 </a:t>
            </a:r>
            <a:r>
              <a:rPr lang="en-US" altLang="zh-CN" sz="1600" smtClean="0"/>
              <a:t>bytes) </a:t>
            </a:r>
            <a:r>
              <a:rPr lang="zh-CN" altLang="en-US" sz="1600" smtClean="0"/>
              <a:t>甚至是若干</a:t>
            </a:r>
            <a:r>
              <a:rPr lang="en-US" altLang="zh-CN" sz="1600" b="1" smtClean="0">
                <a:solidFill>
                  <a:srgbClr val="000099"/>
                </a:solidFill>
              </a:rPr>
              <a:t>PB</a:t>
            </a:r>
            <a:r>
              <a:rPr lang="en-US" altLang="zh-CN" sz="1600" smtClean="0"/>
              <a:t>(1 petabyte = 10</a:t>
            </a:r>
            <a:r>
              <a:rPr lang="en-US" altLang="zh-CN" sz="1600" baseline="30000" smtClean="0"/>
              <a:t>15</a:t>
            </a:r>
            <a:r>
              <a:rPr lang="en-US" altLang="zh-CN" sz="1600" smtClean="0"/>
              <a:t> bytes)</a:t>
            </a:r>
            <a:endParaRPr lang="en-US" altLang="zh-CN" sz="1600" baseline="30000" smtClean="0"/>
          </a:p>
          <a:p>
            <a:endParaRPr lang="en-US" altLang="zh-CN" sz="1800" smtClean="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54" name="Rectangle 2"/>
          <p:cNvSpPr>
            <a:spLocks noGrp="1" noChangeArrowheads="1"/>
          </p:cNvSpPr>
          <p:nvPr>
            <p:ph type="title"/>
          </p:nvPr>
        </p:nvSpPr>
        <p:spPr/>
        <p:txBody>
          <a:bodyPr/>
          <a:lstStyle/>
          <a:p>
            <a:pPr>
              <a:defRPr/>
            </a:pPr>
            <a:r>
              <a:rPr lang="zh-CN" altLang="en-US" smtClean="0">
                <a:effectLst>
                  <a:outerShdw blurRad="38100" dist="38100" dir="2700000" algn="tl">
                    <a:srgbClr val="C0C0C0"/>
                  </a:outerShdw>
                </a:effectLst>
                <a:ea typeface="宋体" charset="-122"/>
              </a:rPr>
              <a:t>桶溢出处理</a:t>
            </a:r>
          </a:p>
        </p:txBody>
      </p:sp>
      <p:sp>
        <p:nvSpPr>
          <p:cNvPr id="158723" name="Rectangle 3"/>
          <p:cNvSpPr>
            <a:spLocks noGrp="1" noChangeArrowheads="1"/>
          </p:cNvSpPr>
          <p:nvPr>
            <p:ph type="body" idx="1"/>
          </p:nvPr>
        </p:nvSpPr>
        <p:spPr>
          <a:xfrm>
            <a:off x="900113" y="1135063"/>
            <a:ext cx="7639050" cy="5073650"/>
          </a:xfrm>
        </p:spPr>
        <p:txBody>
          <a:bodyPr/>
          <a:lstStyle/>
          <a:p>
            <a:r>
              <a:rPr lang="zh-CN" altLang="en-US" sz="2400" smtClean="0"/>
              <a:t>桶溢出的原因 </a:t>
            </a:r>
          </a:p>
          <a:p>
            <a:pPr lvl="1"/>
            <a:r>
              <a:rPr lang="zh-CN" altLang="en-US" sz="2000" smtClean="0"/>
              <a:t>桶不足 </a:t>
            </a:r>
          </a:p>
          <a:p>
            <a:pPr lvl="1"/>
            <a:r>
              <a:rPr lang="zh-CN" altLang="en-US" sz="2000" smtClean="0"/>
              <a:t>偏斜</a:t>
            </a:r>
            <a:endParaRPr lang="en-US" altLang="zh-CN" sz="2000" smtClean="0"/>
          </a:p>
          <a:p>
            <a:pPr lvl="2"/>
            <a:r>
              <a:rPr lang="zh-CN" altLang="en-US" sz="1800" smtClean="0"/>
              <a:t>某些桶分配到的记录比其他桶多，所以即使其他桶仍有空间，某个桶也仍可能溢出</a:t>
            </a:r>
            <a:endParaRPr lang="en-US" altLang="zh-CN" sz="1800" smtClean="0"/>
          </a:p>
          <a:p>
            <a:pPr lvl="2"/>
            <a:r>
              <a:rPr lang="zh-CN" altLang="en-US" sz="1800" smtClean="0"/>
              <a:t>偏斜发生的原因</a:t>
            </a:r>
            <a:endParaRPr lang="en-US" altLang="zh-CN" sz="1800" smtClean="0"/>
          </a:p>
          <a:p>
            <a:pPr lvl="3"/>
            <a:r>
              <a:rPr lang="zh-CN" altLang="en-US" sz="1600" smtClean="0"/>
              <a:t>多条记录可能具有相同的搜索码</a:t>
            </a:r>
          </a:p>
          <a:p>
            <a:pPr lvl="3"/>
            <a:r>
              <a:rPr lang="zh-CN" altLang="en-US" sz="1600" smtClean="0"/>
              <a:t>所选的散列函数可能会造成搜索码的分布不均</a:t>
            </a:r>
          </a:p>
          <a:p>
            <a:r>
              <a:rPr lang="zh-CN" altLang="en-US" sz="2400" smtClean="0"/>
              <a:t>尽管分配的桶比需要的桶多一些，但是桶溢出还是可能发生</a:t>
            </a:r>
            <a:endParaRPr lang="en-US" altLang="zh-CN" sz="2400" smtClean="0"/>
          </a:p>
          <a:p>
            <a:r>
              <a:rPr lang="zh-CN" altLang="en-US" sz="2400" smtClean="0"/>
              <a:t>溢出桶</a:t>
            </a:r>
            <a:endParaRPr lang="zh-CN" altLang="en-US" sz="2400" b="1" smtClean="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Rectangle 2"/>
          <p:cNvSpPr>
            <a:spLocks noGrp="1" noChangeArrowheads="1"/>
          </p:cNvSpPr>
          <p:nvPr>
            <p:ph type="title"/>
          </p:nvPr>
        </p:nvSpPr>
        <p:spPr>
          <a:xfrm>
            <a:off x="760413" y="0"/>
            <a:ext cx="8077200" cy="609600"/>
          </a:xfrm>
        </p:spPr>
        <p:txBody>
          <a:bodyPr/>
          <a:lstStyle/>
          <a:p>
            <a:pPr>
              <a:defRPr/>
            </a:pPr>
            <a:r>
              <a:rPr lang="zh-CN" altLang="en-US" smtClean="0">
                <a:effectLst>
                  <a:outerShdw blurRad="38100" dist="38100" dir="2700000" algn="tl">
                    <a:srgbClr val="C0C0C0"/>
                  </a:outerShdw>
                </a:effectLst>
                <a:ea typeface="宋体" charset="-122"/>
              </a:rPr>
              <a:t>桶溢出处理</a:t>
            </a:r>
            <a:r>
              <a:rPr lang="en-US" altLang="zh-CN" smtClean="0">
                <a:effectLst>
                  <a:outerShdw blurRad="38100" dist="38100" dir="2700000" algn="tl">
                    <a:srgbClr val="C0C0C0"/>
                  </a:outerShdw>
                </a:effectLst>
              </a:rPr>
              <a:t>(Cont.)</a:t>
            </a:r>
          </a:p>
        </p:txBody>
      </p:sp>
      <p:sp>
        <p:nvSpPr>
          <p:cNvPr id="160771" name="Rectangle 3"/>
          <p:cNvSpPr>
            <a:spLocks noGrp="1" noChangeArrowheads="1"/>
          </p:cNvSpPr>
          <p:nvPr>
            <p:ph type="body" idx="1"/>
          </p:nvPr>
        </p:nvSpPr>
        <p:spPr>
          <a:xfrm>
            <a:off x="900113" y="1135063"/>
            <a:ext cx="7848600" cy="4876800"/>
          </a:xfrm>
        </p:spPr>
        <p:txBody>
          <a:bodyPr/>
          <a:lstStyle/>
          <a:p>
            <a:r>
              <a:rPr lang="zh-CN" altLang="en-US" sz="2000" b="1" smtClean="0">
                <a:solidFill>
                  <a:srgbClr val="3366CC"/>
                </a:solidFill>
              </a:rPr>
              <a:t>溢出链</a:t>
            </a:r>
            <a:r>
              <a:rPr lang="en-US" altLang="zh-CN" sz="2000" b="1" smtClean="0">
                <a:solidFill>
                  <a:srgbClr val="3366CC"/>
                </a:solidFill>
              </a:rPr>
              <a:t>---</a:t>
            </a:r>
            <a:r>
              <a:rPr lang="zh-CN" altLang="en-US" sz="1600" smtClean="0"/>
              <a:t>一个给定桶的所有溢出桶用一个链接列表链接在一起</a:t>
            </a:r>
          </a:p>
          <a:p>
            <a:r>
              <a:rPr lang="zh-CN" altLang="en-US" sz="2000" b="1" smtClean="0">
                <a:solidFill>
                  <a:srgbClr val="3366CC"/>
                </a:solidFill>
              </a:rPr>
              <a:t>闭散列</a:t>
            </a:r>
            <a:endParaRPr lang="en-US" altLang="zh-CN" sz="2000" b="1" smtClean="0">
              <a:solidFill>
                <a:srgbClr val="3366CC"/>
              </a:solidFill>
            </a:endParaRPr>
          </a:p>
          <a:p>
            <a:endParaRPr lang="zh-CN" altLang="en-US" sz="2000" smtClean="0"/>
          </a:p>
          <a:p>
            <a:r>
              <a:rPr lang="zh-CN" altLang="en-US" sz="2000" b="1" smtClean="0">
                <a:solidFill>
                  <a:srgbClr val="3366CC"/>
                </a:solidFill>
              </a:rPr>
              <a:t>开散列</a:t>
            </a:r>
            <a:r>
              <a:rPr lang="en-US" altLang="zh-CN" sz="2000" b="1" smtClean="0">
                <a:solidFill>
                  <a:srgbClr val="3366CC"/>
                </a:solidFill>
              </a:rPr>
              <a:t>---</a:t>
            </a:r>
            <a:r>
              <a:rPr lang="zh-CN" altLang="en-US" sz="1600" smtClean="0"/>
              <a:t>桶集合是固定的，没有溢出链，不适用于数据库程序</a:t>
            </a:r>
          </a:p>
          <a:p>
            <a:endParaRPr lang="en-US" altLang="zh-CN" sz="1800" smtClean="0"/>
          </a:p>
        </p:txBody>
      </p:sp>
      <p:pic>
        <p:nvPicPr>
          <p:cNvPr id="16077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903538"/>
            <a:ext cx="4822825" cy="34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5650" name="Rectangle 2"/>
          <p:cNvSpPr>
            <a:spLocks noGrp="1" noChangeArrowheads="1"/>
          </p:cNvSpPr>
          <p:nvPr>
            <p:ph type="title"/>
          </p:nvPr>
        </p:nvSpPr>
        <p:spPr/>
        <p:txBody>
          <a:bodyPr/>
          <a:lstStyle/>
          <a:p>
            <a:pPr>
              <a:defRPr/>
            </a:pPr>
            <a:r>
              <a:rPr lang="zh-CN" altLang="en-US" smtClean="0">
                <a:effectLst>
                  <a:outerShdw blurRad="38100" dist="38100" dir="2700000" algn="tl">
                    <a:srgbClr val="C0C0C0"/>
                  </a:outerShdw>
                </a:effectLst>
                <a:ea typeface="宋体" charset="-122"/>
              </a:rPr>
              <a:t>散列索引</a:t>
            </a:r>
          </a:p>
        </p:txBody>
      </p:sp>
      <p:sp>
        <p:nvSpPr>
          <p:cNvPr id="162819" name="Rectangle 3"/>
          <p:cNvSpPr>
            <a:spLocks noGrp="1" noChangeArrowheads="1"/>
          </p:cNvSpPr>
          <p:nvPr>
            <p:ph type="body" idx="1"/>
          </p:nvPr>
        </p:nvSpPr>
        <p:spPr>
          <a:xfrm>
            <a:off x="814388" y="1093788"/>
            <a:ext cx="8053387" cy="4903787"/>
          </a:xfrm>
        </p:spPr>
        <p:txBody>
          <a:bodyPr/>
          <a:lstStyle/>
          <a:p>
            <a:r>
              <a:rPr lang="zh-CN" altLang="en-US" sz="2400" smtClean="0"/>
              <a:t>散列不仅可以用于文件的组织，还可以用于索引结构的创建  </a:t>
            </a:r>
          </a:p>
          <a:p>
            <a:r>
              <a:rPr lang="zh-CN" altLang="en-US" sz="2400" b="1" smtClean="0">
                <a:solidFill>
                  <a:srgbClr val="3366CC"/>
                </a:solidFill>
              </a:rPr>
              <a:t>散列索引</a:t>
            </a:r>
            <a:r>
              <a:rPr lang="zh-CN" altLang="en-US" sz="2400" smtClean="0"/>
              <a:t>将搜索码及其相应的指针组织成散列文件结构</a:t>
            </a:r>
            <a:endParaRPr lang="en-US" altLang="zh-CN" sz="2400" smtClean="0"/>
          </a:p>
          <a:p>
            <a:r>
              <a:rPr lang="zh-CN" altLang="en-US" sz="2400" smtClean="0"/>
              <a:t>严格的说，散列索引只是一种辅助索引结构 </a:t>
            </a:r>
          </a:p>
          <a:p>
            <a:pPr lvl="1"/>
            <a:r>
              <a:rPr lang="zh-CN" altLang="en-US" sz="2000" smtClean="0"/>
              <a:t>如果一个文件自身是按散列组织的，就不必在其上另外建立一个独立的索引结构</a:t>
            </a:r>
            <a:endParaRPr lang="en-US" altLang="zh-CN" sz="2000" smtClean="0"/>
          </a:p>
          <a:p>
            <a:pPr lvl="1"/>
            <a:r>
              <a:rPr lang="zh-CN" altLang="en-US" sz="2000" smtClean="0"/>
              <a:t>使用散列索引来表示散列文件结构，同时也用它表示辅助散列索引</a:t>
            </a:r>
            <a:endParaRPr lang="en-US" altLang="zh-CN" sz="2000" smtClean="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7698" name="Rectangle 2"/>
          <p:cNvSpPr>
            <a:spLocks noGrp="1" noChangeArrowheads="1"/>
          </p:cNvSpPr>
          <p:nvPr>
            <p:ph type="title"/>
          </p:nvPr>
        </p:nvSpPr>
        <p:spPr/>
        <p:txBody>
          <a:bodyPr/>
          <a:lstStyle/>
          <a:p>
            <a:pPr>
              <a:defRPr/>
            </a:pPr>
            <a:r>
              <a:rPr lang="zh-CN" altLang="en-US" smtClean="0">
                <a:effectLst>
                  <a:outerShdw blurRad="38100" dist="38100" dir="2700000" algn="tl">
                    <a:srgbClr val="C0C0C0"/>
                  </a:outerShdw>
                </a:effectLst>
                <a:ea typeface="宋体" charset="-122"/>
              </a:rPr>
              <a:t>散列索引的例子</a:t>
            </a:r>
            <a:endParaRPr lang="en-US" altLang="zh-CN" smtClean="0">
              <a:effectLst>
                <a:outerShdw blurRad="38100" dist="38100" dir="2700000" algn="tl">
                  <a:srgbClr val="C0C0C0"/>
                </a:outerShdw>
              </a:effectLst>
              <a:ea typeface="宋体" charset="-122"/>
            </a:endParaRPr>
          </a:p>
        </p:txBody>
      </p:sp>
      <p:pic>
        <p:nvPicPr>
          <p:cNvPr id="16486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787400"/>
            <a:ext cx="5929313"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8" name="Text Box 4"/>
          <p:cNvSpPr txBox="1">
            <a:spLocks noChangeArrowheads="1"/>
          </p:cNvSpPr>
          <p:nvPr/>
        </p:nvSpPr>
        <p:spPr bwMode="auto">
          <a:xfrm>
            <a:off x="3817938" y="5486400"/>
            <a:ext cx="5118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r>
              <a:rPr kumimoji="0" lang="zh-CN" altLang="en-US" sz="2000">
                <a:latin typeface="Helvetica" panose="020B0604020202020204" pitchFamily="34" charset="0"/>
                <a:ea typeface="ＭＳ Ｐゴシック" panose="020B0600070205080204" pitchFamily="34" charset="-128"/>
              </a:rPr>
              <a:t> </a:t>
            </a:r>
            <a:r>
              <a:rPr kumimoji="0" lang="en-US" altLang="zh-CN" sz="2000" i="1"/>
              <a:t>instructor </a:t>
            </a:r>
            <a:r>
              <a:rPr lang="zh-CN" altLang="en-US" sz="1800"/>
              <a:t>文件中在搜索码 </a:t>
            </a:r>
            <a:r>
              <a:rPr kumimoji="0" lang="en-US" altLang="zh-CN" sz="2000" i="1"/>
              <a:t>ID </a:t>
            </a:r>
            <a:r>
              <a:rPr lang="zh-CN" altLang="en-US" sz="1800"/>
              <a:t>上的散列索引</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p:cNvSpPr>
            <a:spLocks noGrp="1" noChangeArrowheads="1"/>
          </p:cNvSpPr>
          <p:nvPr>
            <p:ph type="title"/>
          </p:nvPr>
        </p:nvSpPr>
        <p:spPr/>
        <p:txBody>
          <a:bodyPr/>
          <a:lstStyle/>
          <a:p>
            <a:pPr>
              <a:defRPr/>
            </a:pPr>
            <a:r>
              <a:rPr lang="zh-CN" altLang="en-US" smtClean="0">
                <a:effectLst>
                  <a:outerShdw blurRad="38100" dist="38100" dir="2700000" algn="tl">
                    <a:srgbClr val="C0C0C0"/>
                  </a:outerShdw>
                </a:effectLst>
                <a:ea typeface="宋体" charset="-122"/>
              </a:rPr>
              <a:t>静态散列的不足</a:t>
            </a:r>
          </a:p>
        </p:txBody>
      </p:sp>
      <p:sp>
        <p:nvSpPr>
          <p:cNvPr id="166915" name="Rectangle 3"/>
          <p:cNvSpPr>
            <a:spLocks noGrp="1" noChangeArrowheads="1"/>
          </p:cNvSpPr>
          <p:nvPr>
            <p:ph type="body" idx="1"/>
          </p:nvPr>
        </p:nvSpPr>
        <p:spPr>
          <a:xfrm>
            <a:off x="900113" y="1135063"/>
            <a:ext cx="7843837" cy="4343400"/>
          </a:xfrm>
        </p:spPr>
        <p:txBody>
          <a:bodyPr/>
          <a:lstStyle/>
          <a:p>
            <a:pPr>
              <a:lnSpc>
                <a:spcPct val="90000"/>
              </a:lnSpc>
            </a:pPr>
            <a:r>
              <a:rPr lang="zh-CN" altLang="en-US" sz="2400" smtClean="0"/>
              <a:t>静态散列技术要求固定桶地址集合 </a:t>
            </a:r>
            <a:r>
              <a:rPr lang="en-US" altLang="zh-CN" sz="2400" smtClean="0"/>
              <a:t>B </a:t>
            </a:r>
            <a:r>
              <a:rPr lang="zh-CN" altLang="en-US" sz="2400" smtClean="0"/>
              <a:t>，但是大多数数据库都会随时间而变大，这会带来很严重的问题</a:t>
            </a:r>
          </a:p>
          <a:p>
            <a:pPr>
              <a:lnSpc>
                <a:spcPct val="90000"/>
              </a:lnSpc>
            </a:pPr>
            <a:r>
              <a:rPr lang="zh-CN" altLang="en-US" sz="2400" smtClean="0"/>
              <a:t>如果初始桶的数目太小，随着文件的增长，由于产生太多溢出，导致性能下降</a:t>
            </a:r>
          </a:p>
          <a:p>
            <a:pPr lvl="1">
              <a:lnSpc>
                <a:spcPct val="90000"/>
              </a:lnSpc>
            </a:pPr>
            <a:r>
              <a:rPr lang="zh-CN" altLang="en-US" sz="2000" smtClean="0"/>
              <a:t>如果预期增长的空间提前被分配，大量空间将被浪费掉</a:t>
            </a:r>
          </a:p>
          <a:p>
            <a:pPr lvl="1">
              <a:lnSpc>
                <a:spcPct val="90000"/>
              </a:lnSpc>
            </a:pPr>
            <a:r>
              <a:rPr lang="zh-CN" altLang="en-US" sz="2000" smtClean="0"/>
              <a:t>如果数据库收缩，空间将会被再次浪费</a:t>
            </a:r>
            <a:endParaRPr lang="en-US" altLang="zh-CN" sz="2000" smtClean="0"/>
          </a:p>
          <a:p>
            <a:pPr>
              <a:lnSpc>
                <a:spcPct val="90000"/>
              </a:lnSpc>
            </a:pPr>
            <a:r>
              <a:rPr lang="zh-CN" altLang="en-US" sz="2400" smtClean="0"/>
              <a:t>一种解决方案</a:t>
            </a:r>
            <a:r>
              <a:rPr lang="en-US" altLang="zh-CN" sz="2400" smtClean="0"/>
              <a:t>: </a:t>
            </a:r>
            <a:r>
              <a:rPr lang="zh-CN" altLang="en-US" sz="2400" smtClean="0"/>
              <a:t>周期性的对散列结构进行重组</a:t>
            </a:r>
          </a:p>
          <a:p>
            <a:pPr lvl="1">
              <a:lnSpc>
                <a:spcPct val="90000"/>
              </a:lnSpc>
            </a:pPr>
            <a:r>
              <a:rPr lang="zh-CN" altLang="en-US" sz="2000" smtClean="0"/>
              <a:t>规模大，耗时，扰乱正常操作</a:t>
            </a:r>
          </a:p>
          <a:p>
            <a:pPr>
              <a:lnSpc>
                <a:spcPct val="90000"/>
              </a:lnSpc>
            </a:pPr>
            <a:r>
              <a:rPr lang="zh-CN" altLang="en-US" sz="2400" smtClean="0"/>
              <a:t>更好的解决方案</a:t>
            </a:r>
            <a:r>
              <a:rPr lang="en-US" altLang="zh-CN" sz="2400" smtClean="0"/>
              <a:t>: </a:t>
            </a:r>
            <a:r>
              <a:rPr lang="zh-CN" altLang="en-US" sz="2400" smtClean="0"/>
              <a:t>允许桶的数量被动态的修改</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1794" name="Rectangle 2"/>
          <p:cNvSpPr>
            <a:spLocks noGrp="1" noChangeArrowheads="1"/>
          </p:cNvSpPr>
          <p:nvPr>
            <p:ph type="title"/>
          </p:nvPr>
        </p:nvSpPr>
        <p:spPr/>
        <p:txBody>
          <a:bodyPr/>
          <a:lstStyle/>
          <a:p>
            <a:pPr>
              <a:defRPr/>
            </a:pPr>
            <a:r>
              <a:rPr lang="zh-CN" altLang="en-US" smtClean="0">
                <a:effectLst>
                  <a:outerShdw blurRad="38100" dist="38100" dir="2700000" algn="tl">
                    <a:srgbClr val="C0C0C0"/>
                  </a:outerShdw>
                </a:effectLst>
                <a:ea typeface="宋体" charset="-122"/>
              </a:rPr>
              <a:t>动态散列</a:t>
            </a:r>
          </a:p>
        </p:txBody>
      </p:sp>
      <p:sp>
        <p:nvSpPr>
          <p:cNvPr id="168963" name="Rectangle 3"/>
          <p:cNvSpPr>
            <a:spLocks noGrp="1" noChangeArrowheads="1"/>
          </p:cNvSpPr>
          <p:nvPr>
            <p:ph type="body" idx="1"/>
          </p:nvPr>
        </p:nvSpPr>
        <p:spPr>
          <a:xfrm>
            <a:off x="900113" y="1135063"/>
            <a:ext cx="7785100" cy="5422900"/>
          </a:xfrm>
        </p:spPr>
        <p:txBody>
          <a:bodyPr/>
          <a:lstStyle/>
          <a:p>
            <a:pPr>
              <a:lnSpc>
                <a:spcPct val="80000"/>
              </a:lnSpc>
            </a:pPr>
            <a:r>
              <a:rPr lang="zh-CN" altLang="en-US" sz="2400" smtClean="0"/>
              <a:t>能够适应数据库增长和收缩的需要</a:t>
            </a:r>
          </a:p>
          <a:p>
            <a:pPr>
              <a:lnSpc>
                <a:spcPct val="80000"/>
              </a:lnSpc>
            </a:pPr>
            <a:r>
              <a:rPr lang="zh-CN" altLang="en-US" sz="2400" smtClean="0"/>
              <a:t>允许散列函数动态改变</a:t>
            </a:r>
          </a:p>
          <a:p>
            <a:pPr>
              <a:lnSpc>
                <a:spcPct val="80000"/>
              </a:lnSpc>
            </a:pPr>
            <a:r>
              <a:rPr lang="zh-CN" altLang="en-US" sz="2400" b="1" smtClean="0">
                <a:solidFill>
                  <a:srgbClr val="3366CC"/>
                </a:solidFill>
              </a:rPr>
              <a:t>可扩充散列</a:t>
            </a:r>
            <a:r>
              <a:rPr lang="zh-CN" altLang="en-US" sz="2400" smtClean="0"/>
              <a:t> </a:t>
            </a:r>
            <a:r>
              <a:rPr lang="en-US" altLang="zh-CN" sz="2400" smtClean="0"/>
              <a:t>– </a:t>
            </a:r>
            <a:r>
              <a:rPr lang="zh-CN" altLang="en-US" sz="2400" smtClean="0"/>
              <a:t>动态散列的一种形式 </a:t>
            </a:r>
          </a:p>
          <a:p>
            <a:pPr lvl="1">
              <a:lnSpc>
                <a:spcPct val="80000"/>
              </a:lnSpc>
            </a:pPr>
            <a:r>
              <a:rPr lang="zh-CN" altLang="en-US" sz="2000" smtClean="0"/>
              <a:t>散列函数产生的值范围相对较大，是 </a:t>
            </a:r>
            <a:r>
              <a:rPr lang="en-US" altLang="zh-CN" sz="2000" smtClean="0"/>
              <a:t>b </a:t>
            </a:r>
            <a:r>
              <a:rPr lang="zh-CN" altLang="en-US" sz="2000" smtClean="0"/>
              <a:t>位二进制整数（一个典型的 </a:t>
            </a:r>
            <a:r>
              <a:rPr lang="en-US" altLang="zh-CN" sz="2000" i="1" smtClean="0"/>
              <a:t>b</a:t>
            </a:r>
            <a:r>
              <a:rPr lang="en-US" altLang="zh-CN" sz="2000" smtClean="0"/>
              <a:t> = 32</a:t>
            </a:r>
            <a:r>
              <a:rPr lang="zh-CN" altLang="en-US" sz="2000" smtClean="0"/>
              <a:t>）</a:t>
            </a:r>
          </a:p>
          <a:p>
            <a:pPr lvl="1">
              <a:lnSpc>
                <a:spcPct val="80000"/>
              </a:lnSpc>
            </a:pPr>
            <a:r>
              <a:rPr lang="zh-CN" altLang="en-US" sz="2000" smtClean="0"/>
              <a:t>定义了一个前缀   </a:t>
            </a:r>
          </a:p>
          <a:p>
            <a:pPr lvl="1">
              <a:lnSpc>
                <a:spcPct val="80000"/>
              </a:lnSpc>
            </a:pPr>
            <a:r>
              <a:rPr lang="zh-CN" altLang="en-US" sz="2000" smtClean="0"/>
              <a:t>让前缀的长度为 </a:t>
            </a:r>
            <a:r>
              <a:rPr lang="en-US" altLang="zh-CN" sz="2000" i="1" smtClean="0"/>
              <a:t>i</a:t>
            </a:r>
            <a:r>
              <a:rPr lang="en-US" altLang="zh-CN" sz="2000" smtClean="0"/>
              <a:t> </a:t>
            </a:r>
            <a:r>
              <a:rPr lang="zh-CN" altLang="en-US" sz="2000" smtClean="0"/>
              <a:t>位，</a:t>
            </a:r>
            <a:r>
              <a:rPr lang="en-US" altLang="zh-CN" sz="2000" smtClean="0"/>
              <a:t>0 </a:t>
            </a:r>
            <a:r>
              <a:rPr lang="en-US" altLang="zh-CN" sz="2000" smtClean="0">
                <a:sym typeface="Symbol" panose="05050102010706020507" pitchFamily="18" charset="2"/>
              </a:rPr>
              <a:t> </a:t>
            </a:r>
            <a:r>
              <a:rPr lang="en-US" altLang="zh-CN" sz="2000" i="1" smtClean="0">
                <a:sym typeface="Symbol" panose="05050102010706020507" pitchFamily="18" charset="2"/>
              </a:rPr>
              <a:t>i</a:t>
            </a:r>
            <a:r>
              <a:rPr lang="en-US" altLang="zh-CN" sz="2000" smtClean="0">
                <a:sym typeface="Symbol" panose="05050102010706020507" pitchFamily="18" charset="2"/>
              </a:rPr>
              <a:t>  32</a:t>
            </a:r>
            <a:r>
              <a:rPr lang="zh-CN" altLang="en-US" sz="2000" smtClean="0">
                <a:sym typeface="Symbol" panose="05050102010706020507" pitchFamily="18" charset="2"/>
              </a:rPr>
              <a:t> </a:t>
            </a:r>
          </a:p>
          <a:p>
            <a:pPr lvl="2">
              <a:lnSpc>
                <a:spcPct val="80000"/>
              </a:lnSpc>
            </a:pPr>
            <a:r>
              <a:rPr lang="zh-CN" altLang="en-US" sz="1800" smtClean="0">
                <a:sym typeface="Symbol" panose="05050102010706020507" pitchFamily="18" charset="2"/>
              </a:rPr>
              <a:t>桶地址表大小 </a:t>
            </a:r>
            <a:r>
              <a:rPr lang="en-US" altLang="zh-CN" sz="1800" smtClean="0">
                <a:sym typeface="Symbol" panose="05050102010706020507" pitchFamily="18" charset="2"/>
              </a:rPr>
              <a:t>= 2</a:t>
            </a:r>
            <a:r>
              <a:rPr lang="en-US" altLang="zh-CN" sz="1800" baseline="30000" smtClean="0">
                <a:sym typeface="Symbol" panose="05050102010706020507" pitchFamily="18" charset="2"/>
              </a:rPr>
              <a:t>i </a:t>
            </a:r>
            <a:r>
              <a:rPr lang="zh-CN" altLang="en-US" sz="1800" smtClean="0">
                <a:sym typeface="Symbol" panose="05050102010706020507" pitchFamily="18" charset="2"/>
              </a:rPr>
              <a:t>，最初 </a:t>
            </a:r>
            <a:r>
              <a:rPr lang="en-US" altLang="zh-CN" sz="1800" i="1" smtClean="0">
                <a:sym typeface="Symbol" panose="05050102010706020507" pitchFamily="18" charset="2"/>
              </a:rPr>
              <a:t>i</a:t>
            </a:r>
            <a:r>
              <a:rPr lang="en-US" altLang="zh-CN" sz="1800" smtClean="0">
                <a:sym typeface="Symbol" panose="05050102010706020507" pitchFamily="18" charset="2"/>
              </a:rPr>
              <a:t> = 0</a:t>
            </a:r>
            <a:endParaRPr lang="zh-CN" altLang="en-US" sz="1800" smtClean="0">
              <a:sym typeface="Symbol" panose="05050102010706020507" pitchFamily="18" charset="2"/>
            </a:endParaRPr>
          </a:p>
          <a:p>
            <a:pPr lvl="2">
              <a:lnSpc>
                <a:spcPct val="80000"/>
              </a:lnSpc>
            </a:pPr>
            <a:r>
              <a:rPr lang="en-US" altLang="zh-CN" sz="1800" smtClean="0">
                <a:sym typeface="Symbol" panose="05050102010706020507" pitchFamily="18" charset="2"/>
              </a:rPr>
              <a:t>i </a:t>
            </a:r>
            <a:r>
              <a:rPr lang="zh-CN" altLang="en-US" sz="1800" smtClean="0">
                <a:sym typeface="Symbol" panose="05050102010706020507" pitchFamily="18" charset="2"/>
              </a:rPr>
              <a:t>随着数据库的大小变化而增大或减小</a:t>
            </a:r>
          </a:p>
          <a:p>
            <a:pPr lvl="1">
              <a:lnSpc>
                <a:spcPct val="80000"/>
              </a:lnSpc>
            </a:pPr>
            <a:r>
              <a:rPr lang="zh-CN" altLang="en-US" sz="2000" smtClean="0"/>
              <a:t>不同的桶地址目录可能指向同一个桶（为什么？）</a:t>
            </a:r>
          </a:p>
          <a:p>
            <a:pPr lvl="1">
              <a:lnSpc>
                <a:spcPct val="80000"/>
              </a:lnSpc>
            </a:pPr>
            <a:r>
              <a:rPr lang="zh-CN" altLang="en-US" sz="2000" smtClean="0"/>
              <a:t>因此，实际的桶数</a:t>
            </a:r>
            <a:r>
              <a:rPr lang="zh-CN" altLang="en-US" sz="2000" smtClean="0">
                <a:sym typeface="Symbol" panose="05050102010706020507" pitchFamily="18" charset="2"/>
              </a:rPr>
              <a:t> </a:t>
            </a:r>
            <a:r>
              <a:rPr lang="en-US" altLang="zh-CN" sz="2000" smtClean="0">
                <a:sym typeface="Symbol" panose="05050102010706020507" pitchFamily="18" charset="2"/>
              </a:rPr>
              <a:t>&lt; 2</a:t>
            </a:r>
            <a:r>
              <a:rPr lang="en-US" altLang="zh-CN" sz="2000" i="1" baseline="30000" smtClean="0">
                <a:sym typeface="Symbol" panose="05050102010706020507" pitchFamily="18" charset="2"/>
              </a:rPr>
              <a:t>i</a:t>
            </a:r>
            <a:endParaRPr lang="en-US" altLang="zh-CN" sz="2000" smtClean="0">
              <a:sym typeface="Symbol" panose="05050102010706020507" pitchFamily="18" charset="2"/>
            </a:endParaRPr>
          </a:p>
          <a:p>
            <a:pPr lvl="2">
              <a:lnSpc>
                <a:spcPct val="80000"/>
              </a:lnSpc>
            </a:pPr>
            <a:r>
              <a:rPr lang="zh-CN" altLang="en-US" sz="1800" smtClean="0">
                <a:sym typeface="Symbol" panose="05050102010706020507" pitchFamily="18" charset="2"/>
              </a:rPr>
              <a:t>由于桶的结合和分裂，桶数动态变化</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42" name="Rectangle 2"/>
          <p:cNvSpPr>
            <a:spLocks noGrp="1" noChangeArrowheads="1"/>
          </p:cNvSpPr>
          <p:nvPr>
            <p:ph type="title"/>
          </p:nvPr>
        </p:nvSpPr>
        <p:spPr/>
        <p:txBody>
          <a:bodyPr/>
          <a:lstStyle/>
          <a:p>
            <a:pPr>
              <a:defRPr/>
            </a:pPr>
            <a:r>
              <a:rPr lang="zh-CN" altLang="en-US" smtClean="0">
                <a:effectLst>
                  <a:outerShdw blurRad="38100" dist="38100" dir="2700000" algn="tl">
                    <a:srgbClr val="C0C0C0"/>
                  </a:outerShdw>
                </a:effectLst>
                <a:ea typeface="宋体" charset="-122"/>
              </a:rPr>
              <a:t>一般可扩充散列结构</a:t>
            </a:r>
            <a:r>
              <a:rPr lang="zh-CN" altLang="en-US" smtClean="0">
                <a:effectLst>
                  <a:outerShdw blurRad="38100" dist="38100" dir="2700000" algn="tl">
                    <a:srgbClr val="C0C0C0"/>
                  </a:outerShdw>
                </a:effectLst>
              </a:rPr>
              <a:t> </a:t>
            </a:r>
          </a:p>
        </p:txBody>
      </p:sp>
      <p:sp>
        <p:nvSpPr>
          <p:cNvPr id="171011" name="Text Box 3"/>
          <p:cNvSpPr txBox="1">
            <a:spLocks noChangeArrowheads="1"/>
          </p:cNvSpPr>
          <p:nvPr/>
        </p:nvSpPr>
        <p:spPr bwMode="auto">
          <a:xfrm>
            <a:off x="1376363" y="5811838"/>
            <a:ext cx="7486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charset="2"/>
              <a:buChar char="n"/>
              <a:defRPr kumimoji="1" sz="3200">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sz="2800">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sz="2400">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800"/>
              <a:t>在这种结构中， </a:t>
            </a:r>
            <a:r>
              <a:rPr kumimoji="0" lang="en-US" altLang="zh-CN" sz="1800" i="1"/>
              <a:t>i</a:t>
            </a:r>
            <a:r>
              <a:rPr kumimoji="0" lang="en-US" altLang="zh-CN" sz="1800" baseline="-25000"/>
              <a:t>2</a:t>
            </a:r>
            <a:r>
              <a:rPr kumimoji="0" lang="en-US" altLang="zh-CN" sz="1800"/>
              <a:t> = </a:t>
            </a:r>
            <a:r>
              <a:rPr kumimoji="0" lang="en-US" altLang="zh-CN" sz="1800" i="1"/>
              <a:t>i</a:t>
            </a:r>
            <a:r>
              <a:rPr kumimoji="0" lang="en-US" altLang="zh-CN" sz="1800" baseline="-25000"/>
              <a:t>3</a:t>
            </a:r>
            <a:r>
              <a:rPr kumimoji="0" lang="en-US" altLang="zh-CN" sz="1800"/>
              <a:t> = </a:t>
            </a:r>
            <a:r>
              <a:rPr kumimoji="0" lang="en-US" altLang="zh-CN" sz="1800" i="1"/>
              <a:t>i</a:t>
            </a:r>
            <a:r>
              <a:rPr kumimoji="0" lang="en-US" altLang="zh-CN" sz="1800"/>
              <a:t>, </a:t>
            </a:r>
            <a:r>
              <a:rPr kumimoji="0" lang="zh-CN" altLang="en-US" sz="1800"/>
              <a:t>而 </a:t>
            </a:r>
            <a:r>
              <a:rPr kumimoji="0" lang="en-US" altLang="zh-CN" sz="1800" i="1"/>
              <a:t>i</a:t>
            </a:r>
            <a:r>
              <a:rPr kumimoji="0" lang="en-US" altLang="zh-CN" sz="1800" baseline="-25000"/>
              <a:t>1</a:t>
            </a:r>
            <a:r>
              <a:rPr kumimoji="0" lang="en-US" altLang="zh-CN" sz="1800"/>
              <a:t> = </a:t>
            </a:r>
            <a:r>
              <a:rPr kumimoji="0" lang="en-US" altLang="zh-CN" sz="1800" i="1"/>
              <a:t>i </a:t>
            </a:r>
            <a:r>
              <a:rPr kumimoji="0" lang="en-US" altLang="zh-CN" sz="1800"/>
              <a:t>– 1</a:t>
            </a:r>
          </a:p>
        </p:txBody>
      </p:sp>
      <p:pic>
        <p:nvPicPr>
          <p:cNvPr id="1710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849313"/>
            <a:ext cx="5883275" cy="483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2514" name="Rectangle 2"/>
          <p:cNvSpPr>
            <a:spLocks noGrp="1" noChangeArrowheads="1"/>
          </p:cNvSpPr>
          <p:nvPr>
            <p:ph type="title"/>
          </p:nvPr>
        </p:nvSpPr>
        <p:spPr>
          <a:xfrm>
            <a:off x="368300" y="228600"/>
            <a:ext cx="9086850" cy="457200"/>
          </a:xfrm>
        </p:spPr>
        <p:txBody>
          <a:bodyPr/>
          <a:lstStyle/>
          <a:p>
            <a:pPr>
              <a:defRPr/>
            </a:pPr>
            <a:r>
              <a:rPr lang="zh-CN" altLang="en-US" sz="2800" smtClean="0">
                <a:effectLst>
                  <a:outerShdw blurRad="38100" dist="38100" dir="2700000" algn="tl">
                    <a:srgbClr val="C0C0C0"/>
                  </a:outerShdw>
                </a:effectLst>
                <a:ea typeface="宋体" charset="-122"/>
              </a:rPr>
              <a:t>顺序索引和散列的比较</a:t>
            </a:r>
          </a:p>
        </p:txBody>
      </p:sp>
      <p:sp>
        <p:nvSpPr>
          <p:cNvPr id="173059" name="Rectangle 3"/>
          <p:cNvSpPr>
            <a:spLocks noGrp="1" noChangeArrowheads="1"/>
          </p:cNvSpPr>
          <p:nvPr>
            <p:ph type="body" idx="1"/>
          </p:nvPr>
        </p:nvSpPr>
        <p:spPr>
          <a:xfrm>
            <a:off x="647700" y="1093788"/>
            <a:ext cx="8088313" cy="4903787"/>
          </a:xfrm>
        </p:spPr>
        <p:txBody>
          <a:bodyPr/>
          <a:lstStyle/>
          <a:p>
            <a:r>
              <a:rPr lang="zh-CN" altLang="en-US" sz="2400" smtClean="0"/>
              <a:t>周期性重组代价是否可以接受？</a:t>
            </a:r>
          </a:p>
          <a:p>
            <a:r>
              <a:rPr lang="zh-CN" altLang="en-US" sz="2400" smtClean="0"/>
              <a:t>插入和删除的相对频率如何？</a:t>
            </a:r>
          </a:p>
          <a:p>
            <a:r>
              <a:rPr lang="zh-CN" altLang="en-US" sz="2400" smtClean="0"/>
              <a:t>是否愿意以增加最坏情况下的访问时间为代价优化平均访问时间？</a:t>
            </a:r>
            <a:endParaRPr lang="en-US" altLang="zh-CN" sz="2400" smtClean="0"/>
          </a:p>
          <a:p>
            <a:r>
              <a:rPr lang="zh-CN" altLang="en-US" sz="2400" smtClean="0"/>
              <a:t>用户可能提出的查询类型</a:t>
            </a:r>
            <a:r>
              <a:rPr lang="en-US" altLang="zh-CN" sz="2400" smtClean="0"/>
              <a:t>:</a:t>
            </a:r>
          </a:p>
          <a:p>
            <a:pPr lvl="1"/>
            <a:r>
              <a:rPr lang="zh-CN" altLang="en-US" sz="2000" smtClean="0"/>
              <a:t>对于具有指定码值的记录检索，散列是一个更好的选择</a:t>
            </a:r>
          </a:p>
          <a:p>
            <a:pPr lvl="1"/>
            <a:r>
              <a:rPr lang="zh-CN" altLang="en-US" sz="2000" smtClean="0"/>
              <a:t>如果经常进行范围查询，顺序索引是首选</a:t>
            </a:r>
          </a:p>
          <a:p>
            <a:r>
              <a:rPr lang="zh-CN" altLang="en-US" sz="2400" smtClean="0"/>
              <a:t>实际中</a:t>
            </a:r>
            <a:r>
              <a:rPr lang="en-US" altLang="zh-CN" sz="2400" smtClean="0"/>
              <a:t>:</a:t>
            </a:r>
          </a:p>
          <a:p>
            <a:pPr lvl="1"/>
            <a:r>
              <a:rPr lang="en-US" altLang="zh-CN" sz="2000" smtClean="0"/>
              <a:t>PostgreSQL </a:t>
            </a:r>
            <a:r>
              <a:rPr lang="zh-CN" altLang="en-US" sz="2000" smtClean="0"/>
              <a:t>支持散列索引，但是由于变现不佳而不鼓励使用</a:t>
            </a:r>
          </a:p>
          <a:p>
            <a:pPr lvl="1"/>
            <a:r>
              <a:rPr lang="en-US" altLang="zh-CN" sz="2000" smtClean="0"/>
              <a:t>Oracle </a:t>
            </a:r>
            <a:r>
              <a:rPr lang="zh-CN" altLang="en-US" sz="2000" smtClean="0"/>
              <a:t>支持静态散列组织，但不支持散列索引</a:t>
            </a:r>
          </a:p>
          <a:p>
            <a:pPr lvl="1"/>
            <a:r>
              <a:rPr lang="en-US" altLang="zh-CN" sz="2000" smtClean="0"/>
              <a:t>SQLServer </a:t>
            </a:r>
            <a:r>
              <a:rPr lang="zh-CN" altLang="en-US" sz="2000" smtClean="0"/>
              <a:t>仅支持 </a:t>
            </a:r>
            <a:r>
              <a:rPr lang="en-US" altLang="zh-CN" sz="2000" smtClean="0"/>
              <a:t>B</a:t>
            </a:r>
            <a:r>
              <a:rPr lang="en-US" altLang="zh-CN" sz="2000" baseline="30000" smtClean="0"/>
              <a:t>+</a:t>
            </a:r>
            <a:r>
              <a:rPr lang="en-US" altLang="zh-CN" sz="2000" smtClean="0"/>
              <a:t> </a:t>
            </a:r>
            <a:r>
              <a:rPr lang="zh-CN" altLang="en-US" sz="2000" smtClean="0"/>
              <a:t>树</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02" name="Rectangle 2"/>
          <p:cNvSpPr>
            <a:spLocks noGrp="1" noChangeArrowheads="1"/>
          </p:cNvSpPr>
          <p:nvPr>
            <p:ph type="title"/>
          </p:nvPr>
        </p:nvSpPr>
        <p:spPr/>
        <p:txBody>
          <a:bodyPr/>
          <a:lstStyle/>
          <a:p>
            <a:pPr>
              <a:defRPr/>
            </a:pPr>
            <a:r>
              <a:rPr lang="en-US" altLang="zh-CN" dirty="0" smtClean="0">
                <a:effectLst>
                  <a:outerShdw blurRad="38100" dist="38100" dir="2700000" algn="tl">
                    <a:srgbClr val="C0C0C0"/>
                  </a:outerShdw>
                </a:effectLst>
                <a:latin typeface="宋体" charset="-122"/>
                <a:ea typeface="宋体" charset="-122"/>
              </a:rPr>
              <a:t>10.10  SQL </a:t>
            </a:r>
            <a:r>
              <a:rPr lang="zh-CN" altLang="en-US" dirty="0" smtClean="0">
                <a:effectLst>
                  <a:outerShdw blurRad="38100" dist="38100" dir="2700000" algn="tl">
                    <a:srgbClr val="C0C0C0"/>
                  </a:outerShdw>
                </a:effectLst>
                <a:latin typeface="宋体" charset="-122"/>
                <a:ea typeface="宋体" charset="-122"/>
              </a:rPr>
              <a:t>中的索引定义</a:t>
            </a:r>
          </a:p>
        </p:txBody>
      </p:sp>
      <p:sp>
        <p:nvSpPr>
          <p:cNvPr id="175107" name="Rectangle 3"/>
          <p:cNvSpPr>
            <a:spLocks noGrp="1" noChangeArrowheads="1"/>
          </p:cNvSpPr>
          <p:nvPr>
            <p:ph type="body" idx="1"/>
          </p:nvPr>
        </p:nvSpPr>
        <p:spPr/>
        <p:txBody>
          <a:bodyPr/>
          <a:lstStyle/>
          <a:p>
            <a:pPr>
              <a:tabLst>
                <a:tab pos="1312863" algn="l"/>
                <a:tab pos="2120900" algn="l"/>
                <a:tab pos="4575175" algn="l"/>
                <a:tab pos="4978400" algn="l"/>
              </a:tabLst>
            </a:pPr>
            <a:r>
              <a:rPr lang="zh-CN" altLang="en-US" sz="2000" smtClean="0"/>
              <a:t>创建索引</a:t>
            </a:r>
          </a:p>
          <a:p>
            <a:pPr lvl="1">
              <a:buFont typeface="Monotype Sorts" charset="2"/>
              <a:buNone/>
              <a:tabLst>
                <a:tab pos="1312863" algn="l"/>
                <a:tab pos="2120900" algn="l"/>
                <a:tab pos="4575175" algn="l"/>
                <a:tab pos="4978400" algn="l"/>
              </a:tabLst>
            </a:pPr>
            <a:r>
              <a:rPr lang="en-US" altLang="zh-CN" sz="2000" smtClean="0"/>
              <a:t>		</a:t>
            </a:r>
            <a:r>
              <a:rPr lang="en-US" altLang="zh-CN" sz="2000" b="1" smtClean="0"/>
              <a:t>create index</a:t>
            </a:r>
            <a:r>
              <a:rPr lang="en-US" altLang="zh-CN" sz="2000" smtClean="0"/>
              <a:t> &lt;index-name&gt; </a:t>
            </a:r>
            <a:r>
              <a:rPr lang="en-US" altLang="zh-CN" sz="2000" b="1" smtClean="0"/>
              <a:t>on</a:t>
            </a:r>
            <a:r>
              <a:rPr lang="en-US" altLang="zh-CN" sz="2000" smtClean="0"/>
              <a:t> &lt;relation-name&gt;</a:t>
            </a:r>
            <a:br>
              <a:rPr lang="en-US" altLang="zh-CN" sz="2000" smtClean="0"/>
            </a:br>
            <a:r>
              <a:rPr lang="en-US" altLang="zh-CN" sz="2000" smtClean="0"/>
              <a:t>			(&lt;attribute-list&gt;)</a:t>
            </a:r>
          </a:p>
          <a:p>
            <a:pPr lvl="1">
              <a:buFont typeface="Monotype Sorts" charset="2"/>
              <a:buNone/>
              <a:tabLst>
                <a:tab pos="1312863" algn="l"/>
                <a:tab pos="2120900" algn="l"/>
                <a:tab pos="4575175" algn="l"/>
                <a:tab pos="4978400" algn="l"/>
              </a:tabLst>
            </a:pPr>
            <a:r>
              <a:rPr lang="zh-CN" altLang="en-US" sz="2000" smtClean="0"/>
              <a:t>例如</a:t>
            </a:r>
            <a:r>
              <a:rPr lang="en-US" altLang="zh-CN" sz="2000" smtClean="0"/>
              <a:t>:  </a:t>
            </a:r>
            <a:r>
              <a:rPr lang="en-US" altLang="zh-CN" sz="2000" b="1" smtClean="0"/>
              <a:t>create index </a:t>
            </a:r>
            <a:r>
              <a:rPr lang="en-US" altLang="zh-CN" sz="2000" i="1" smtClean="0"/>
              <a:t> b-index </a:t>
            </a:r>
            <a:r>
              <a:rPr lang="en-US" altLang="zh-CN" sz="2000" b="1" smtClean="0"/>
              <a:t>on</a:t>
            </a:r>
            <a:r>
              <a:rPr lang="en-US" altLang="zh-CN" sz="2000" i="1" smtClean="0"/>
              <a:t> branch(branch_name)</a:t>
            </a:r>
            <a:endParaRPr lang="en-US" altLang="zh-CN" sz="2000" smtClean="0"/>
          </a:p>
          <a:p>
            <a:pPr>
              <a:tabLst>
                <a:tab pos="1312863" algn="l"/>
                <a:tab pos="2120900" algn="l"/>
                <a:tab pos="4575175" algn="l"/>
                <a:tab pos="4978400" algn="l"/>
              </a:tabLst>
            </a:pPr>
            <a:r>
              <a:rPr lang="zh-CN" altLang="en-US" sz="2000" smtClean="0"/>
              <a:t>使用 </a:t>
            </a:r>
            <a:r>
              <a:rPr lang="en-US" altLang="zh-CN" sz="2000" b="1" smtClean="0"/>
              <a:t>create unique index</a:t>
            </a:r>
            <a:r>
              <a:rPr lang="en-US" altLang="zh-CN" sz="2000" smtClean="0"/>
              <a:t> </a:t>
            </a:r>
            <a:r>
              <a:rPr lang="zh-CN" altLang="en-US" sz="2000" smtClean="0"/>
              <a:t>来间接并且强制性地指定搜索码是一个候选码</a:t>
            </a:r>
          </a:p>
          <a:p>
            <a:pPr lvl="1">
              <a:tabLst>
                <a:tab pos="1312863" algn="l"/>
                <a:tab pos="2120900" algn="l"/>
                <a:tab pos="4575175" algn="l"/>
                <a:tab pos="4978400" algn="l"/>
              </a:tabLst>
            </a:pPr>
            <a:r>
              <a:rPr lang="zh-CN" altLang="en-US" sz="1800" smtClean="0"/>
              <a:t>如果数据库系统支持 </a:t>
            </a:r>
            <a:r>
              <a:rPr lang="en-US" altLang="zh-CN" sz="1800" smtClean="0"/>
              <a:t>SQL </a:t>
            </a:r>
            <a:r>
              <a:rPr lang="zh-CN" altLang="en-US" sz="1800" smtClean="0"/>
              <a:t>标准的 </a:t>
            </a:r>
            <a:r>
              <a:rPr lang="en-US" altLang="zh-CN" sz="1800" smtClean="0"/>
              <a:t>unique </a:t>
            </a:r>
            <a:r>
              <a:rPr lang="zh-CN" altLang="en-US" sz="1800" smtClean="0"/>
              <a:t>声明，那么这里的 </a:t>
            </a:r>
            <a:r>
              <a:rPr lang="en-US" altLang="zh-CN" sz="1800" smtClean="0"/>
              <a:t>unique </a:t>
            </a:r>
            <a:r>
              <a:rPr lang="zh-CN" altLang="en-US" sz="1800" smtClean="0"/>
              <a:t>特性就是多余的</a:t>
            </a:r>
          </a:p>
          <a:p>
            <a:pPr>
              <a:tabLst>
                <a:tab pos="1312863" algn="l"/>
                <a:tab pos="2120900" algn="l"/>
                <a:tab pos="4575175" algn="l"/>
                <a:tab pos="4978400" algn="l"/>
              </a:tabLst>
            </a:pPr>
            <a:r>
              <a:rPr lang="zh-CN" altLang="en-US" sz="2000" smtClean="0"/>
              <a:t>删除索引 </a:t>
            </a:r>
          </a:p>
          <a:p>
            <a:pPr lvl="1">
              <a:buFont typeface="Monotype Sorts" charset="2"/>
              <a:buNone/>
              <a:tabLst>
                <a:tab pos="1312863" algn="l"/>
                <a:tab pos="2120900" algn="l"/>
                <a:tab pos="4575175" algn="l"/>
                <a:tab pos="4978400" algn="l"/>
              </a:tabLst>
            </a:pPr>
            <a:r>
              <a:rPr lang="en-US" altLang="zh-CN" sz="2000" smtClean="0"/>
              <a:t>			</a:t>
            </a:r>
            <a:r>
              <a:rPr lang="en-US" altLang="zh-CN" sz="2000" b="1" smtClean="0"/>
              <a:t>drop index </a:t>
            </a:r>
            <a:r>
              <a:rPr lang="en-US" altLang="zh-CN" sz="2000" smtClean="0"/>
              <a:t>&lt;index-name&gt;</a:t>
            </a:r>
          </a:p>
          <a:p>
            <a:pPr>
              <a:tabLst>
                <a:tab pos="1312863" algn="l"/>
                <a:tab pos="2120900" algn="l"/>
                <a:tab pos="4575175" algn="l"/>
                <a:tab pos="4978400" algn="l"/>
              </a:tabLst>
            </a:pPr>
            <a:r>
              <a:rPr lang="zh-CN" altLang="en-US" sz="2000" smtClean="0"/>
              <a:t>很多数据库系统也提供一种方法来详细说明要使用的索引类型</a:t>
            </a:r>
            <a:endParaRPr lang="en-US" altLang="zh-CN" sz="2000" smtClean="0"/>
          </a:p>
          <a:p>
            <a:pPr>
              <a:tabLst>
                <a:tab pos="1312863" algn="l"/>
                <a:tab pos="2120900" algn="l"/>
                <a:tab pos="4575175" algn="l"/>
                <a:tab pos="4978400" algn="l"/>
              </a:tabLst>
            </a:pPr>
            <a:r>
              <a:rPr lang="zh-CN" altLang="en-US" sz="2000" smtClean="0"/>
              <a:t>有些数据库系统也允许一个关系上的某个索引声明是聚集的</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pPr>
              <a:defRPr/>
            </a:pPr>
            <a:r>
              <a:rPr lang="zh-CN" altLang="zh-CN" smtClean="0"/>
              <a:t>存储层次</a:t>
            </a:r>
            <a:endParaRPr lang="en-US">
              <a:ea typeface="+mj-ea"/>
            </a:endParaRPr>
          </a:p>
        </p:txBody>
      </p:sp>
      <p:pic>
        <p:nvPicPr>
          <p:cNvPr id="2150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350" y="866775"/>
            <a:ext cx="6337300" cy="537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DB6</Template>
  <TotalTime>21696</TotalTime>
  <Words>7309</Words>
  <Application>Microsoft Office PowerPoint</Application>
  <PresentationFormat>全屏显示(4:3)</PresentationFormat>
  <Paragraphs>735</Paragraphs>
  <Slides>88</Slides>
  <Notes>80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88</vt:i4>
      </vt:variant>
    </vt:vector>
  </HeadingPairs>
  <TitlesOfParts>
    <vt:vector size="100" baseType="lpstr">
      <vt:lpstr>Greek Symbols</vt:lpstr>
      <vt:lpstr>Monotype Sorts</vt:lpstr>
      <vt:lpstr>ＭＳ Ｐゴシック</vt:lpstr>
      <vt:lpstr>黑体</vt:lpstr>
      <vt:lpstr>隶书</vt:lpstr>
      <vt:lpstr>宋体</vt:lpstr>
      <vt:lpstr>Helvetica</vt:lpstr>
      <vt:lpstr>Symbol</vt:lpstr>
      <vt:lpstr>Times New Roman</vt:lpstr>
      <vt:lpstr>Webdings</vt:lpstr>
      <vt:lpstr>2_db-5-grey</vt:lpstr>
      <vt:lpstr>Equation</vt:lpstr>
      <vt:lpstr>PowerPoint 演示文稿</vt:lpstr>
      <vt:lpstr>提纲</vt:lpstr>
      <vt:lpstr>10.1 物理存储介质概述</vt:lpstr>
      <vt:lpstr>物理存储介质</vt:lpstr>
      <vt:lpstr>物理存储介质 (续)</vt:lpstr>
      <vt:lpstr>物理存储介质 (续)</vt:lpstr>
      <vt:lpstr>物理存储介质 (续)</vt:lpstr>
      <vt:lpstr>物理存储介质 (续)</vt:lpstr>
      <vt:lpstr>存储层次</vt:lpstr>
      <vt:lpstr>存储层次(续)</vt:lpstr>
      <vt:lpstr>10.2 磁盘</vt:lpstr>
      <vt:lpstr>磁盘</vt:lpstr>
      <vt:lpstr>磁盘</vt:lpstr>
      <vt:lpstr>磁盘性能的度量</vt:lpstr>
      <vt:lpstr>磁盘性能的度量(续)</vt:lpstr>
      <vt:lpstr>磁盘块访问的优化</vt:lpstr>
      <vt:lpstr>磁盘块访问的优化(续)</vt:lpstr>
      <vt:lpstr>磁盘块访问的优化(续)</vt:lpstr>
      <vt:lpstr>快闪存储</vt:lpstr>
      <vt:lpstr>10.3  文件组织</vt:lpstr>
      <vt:lpstr>定长记录</vt:lpstr>
      <vt:lpstr>删除记录 3 并且压缩</vt:lpstr>
      <vt:lpstr>删除记录 3 并且移动最后一个记录</vt:lpstr>
      <vt:lpstr>空闲列表</vt:lpstr>
      <vt:lpstr>变长记录</vt:lpstr>
      <vt:lpstr>变长记录: 分槽的页结构</vt:lpstr>
      <vt:lpstr>文件中记录的组织</vt:lpstr>
      <vt:lpstr>顺序文件组织</vt:lpstr>
      <vt:lpstr>顺序文件组织(续)</vt:lpstr>
      <vt:lpstr>多表聚簇文件组织</vt:lpstr>
      <vt:lpstr>多表聚簇文件组织(续)</vt:lpstr>
      <vt:lpstr>10.4 数据字典存储</vt:lpstr>
      <vt:lpstr>系统元数据的关系表示</vt:lpstr>
      <vt:lpstr>10.5 数据库缓冲区</vt:lpstr>
      <vt:lpstr>缓冲区管理</vt:lpstr>
      <vt:lpstr>缓冲区替换策略</vt:lpstr>
      <vt:lpstr>缓冲区替换策略(续)</vt:lpstr>
      <vt:lpstr>10.6 索引基本概念</vt:lpstr>
      <vt:lpstr>索引评价指标</vt:lpstr>
      <vt:lpstr>10.7  顺序索引</vt:lpstr>
      <vt:lpstr>稠密索引文件</vt:lpstr>
      <vt:lpstr>稠密索引文件(Cont.)</vt:lpstr>
      <vt:lpstr>稀疏索引文件</vt:lpstr>
      <vt:lpstr>稀疏索引文件 (Cont.)</vt:lpstr>
      <vt:lpstr>多级索引</vt:lpstr>
      <vt:lpstr>多级索引 (Cont.)</vt:lpstr>
      <vt:lpstr>辅助索引的例子</vt:lpstr>
      <vt:lpstr>主索引和辅助索引</vt:lpstr>
      <vt:lpstr>索引更新:  删除</vt:lpstr>
      <vt:lpstr>索引更新:  插入</vt:lpstr>
      <vt:lpstr>辅助索引</vt:lpstr>
      <vt:lpstr>10.8  B+树索引文件</vt:lpstr>
      <vt:lpstr>B+树的例子 </vt:lpstr>
      <vt:lpstr>B+树索引文件(Cont.)</vt:lpstr>
      <vt:lpstr>B+树结点结构</vt:lpstr>
      <vt:lpstr>B+树的叶子结点</vt:lpstr>
      <vt:lpstr>B+树的非叶结点</vt:lpstr>
      <vt:lpstr>B+树的例子</vt:lpstr>
      <vt:lpstr>观察B+树</vt:lpstr>
      <vt:lpstr>B+树的查询</vt:lpstr>
      <vt:lpstr>处理重复</vt:lpstr>
      <vt:lpstr>处理重复</vt:lpstr>
      <vt:lpstr>B+树的查询 (Cont.)</vt:lpstr>
      <vt:lpstr>B+树的更新:  插入</vt:lpstr>
      <vt:lpstr>B+树的更新:  插入(Cont.)</vt:lpstr>
      <vt:lpstr>B+树的更新:  插入</vt:lpstr>
      <vt:lpstr>B+树的更新:  插入</vt:lpstr>
      <vt:lpstr>B+树的更新:  插入(Cont.)</vt:lpstr>
      <vt:lpstr>B+树删除的例子</vt:lpstr>
      <vt:lpstr>B+ 树删除的例子(Cont.)</vt:lpstr>
      <vt:lpstr>B+树删除的例子(Cont.)</vt:lpstr>
      <vt:lpstr>B+树的更新: 删除</vt:lpstr>
      <vt:lpstr>B+树的更新: 删除</vt:lpstr>
      <vt:lpstr>不唯一的搜索码</vt:lpstr>
      <vt:lpstr>B+树文件组织</vt:lpstr>
      <vt:lpstr>B+树文件组织(Cont.)</vt:lpstr>
      <vt:lpstr>10.9  散列文件组织和散列索引</vt:lpstr>
      <vt:lpstr>散列文件组织的例子</vt:lpstr>
      <vt:lpstr>散列函数</vt:lpstr>
      <vt:lpstr>桶溢出处理</vt:lpstr>
      <vt:lpstr>桶溢出处理(Cont.)</vt:lpstr>
      <vt:lpstr>散列索引</vt:lpstr>
      <vt:lpstr>散列索引的例子</vt:lpstr>
      <vt:lpstr>静态散列的不足</vt:lpstr>
      <vt:lpstr>动态散列</vt:lpstr>
      <vt:lpstr>一般可扩充散列结构 </vt:lpstr>
      <vt:lpstr>顺序索引和散列的比较</vt:lpstr>
      <vt:lpstr>10.10  SQL 中的索引定义</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10: Storage and File Structures</dc:title>
  <dc:creator>Silberschatz, Korth and Sudarshan</dc:creator>
  <cp:lastModifiedBy>闫中敏</cp:lastModifiedBy>
  <cp:revision>598</cp:revision>
  <cp:lastPrinted>1999-06-28T19:27:31Z</cp:lastPrinted>
  <dcterms:created xsi:type="dcterms:W3CDTF">2009-12-21T15:40:22Z</dcterms:created>
  <dcterms:modified xsi:type="dcterms:W3CDTF">2020-09-25T07:12:42Z</dcterms:modified>
</cp:coreProperties>
</file>